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0" r:id="rId3"/>
    <p:sldId id="259" r:id="rId4"/>
    <p:sldId id="273" r:id="rId5"/>
    <p:sldId id="272" r:id="rId6"/>
    <p:sldId id="275" r:id="rId7"/>
    <p:sldId id="282" r:id="rId8"/>
    <p:sldId id="291" r:id="rId9"/>
    <p:sldId id="293" r:id="rId10"/>
    <p:sldId id="261" r:id="rId11"/>
    <p:sldId id="284" r:id="rId12"/>
    <p:sldId id="279" r:id="rId13"/>
    <p:sldId id="268" r:id="rId14"/>
    <p:sldId id="285" r:id="rId15"/>
    <p:sldId id="262" r:id="rId16"/>
    <p:sldId id="263" r:id="rId17"/>
    <p:sldId id="276" r:id="rId18"/>
    <p:sldId id="286" r:id="rId19"/>
    <p:sldId id="287" r:id="rId20"/>
    <p:sldId id="288" r:id="rId21"/>
    <p:sldId id="289" r:id="rId22"/>
    <p:sldId id="290" r:id="rId23"/>
    <p:sldId id="283" r:id="rId24"/>
    <p:sldId id="265" r:id="rId25"/>
    <p:sldId id="270"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4738" autoAdjust="0"/>
    <p:restoredTop sz="94660"/>
  </p:normalViewPr>
  <p:slideViewPr>
    <p:cSldViewPr snapToGrid="0">
      <p:cViewPr varScale="1">
        <p:scale>
          <a:sx n="54" d="100"/>
          <a:sy n="54" d="100"/>
        </p:scale>
        <p:origin x="224" y="6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5CA673C-1646-4AE0-B64F-98904DA85821}"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en-US"/>
        </a:p>
      </dgm:t>
    </dgm:pt>
    <dgm:pt modelId="{271BEFF4-D9CB-4FCC-9221-6BAC9639005E}">
      <dgm:prSet phldrT="[Text]"/>
      <dgm:spPr>
        <a:solidFill>
          <a:srgbClr val="002060"/>
        </a:solidFill>
      </dgm:spPr>
      <dgm:t>
        <a:bodyPr/>
        <a:lstStyle/>
        <a:p>
          <a:r>
            <a:rPr lang="en-US" dirty="0"/>
            <a:t>Data Wrangling</a:t>
          </a:r>
        </a:p>
      </dgm:t>
    </dgm:pt>
    <dgm:pt modelId="{FB0BCDA6-289F-47A7-AAE4-59606D332347}" type="parTrans" cxnId="{32692DB8-D76F-4806-B674-C3DCD1C9452D}">
      <dgm:prSet/>
      <dgm:spPr/>
      <dgm:t>
        <a:bodyPr/>
        <a:lstStyle/>
        <a:p>
          <a:endParaRPr lang="en-US"/>
        </a:p>
      </dgm:t>
    </dgm:pt>
    <dgm:pt modelId="{41B6DC20-84D2-482A-9BF9-398A5387FA32}" type="sibTrans" cxnId="{32692DB8-D76F-4806-B674-C3DCD1C9452D}">
      <dgm:prSet/>
      <dgm:spPr/>
      <dgm:t>
        <a:bodyPr/>
        <a:lstStyle/>
        <a:p>
          <a:endParaRPr lang="en-US"/>
        </a:p>
      </dgm:t>
    </dgm:pt>
    <dgm:pt modelId="{4ABE56BE-465C-4646-8382-9E57A0C648F0}">
      <dgm:prSet phldrT="[Text]"/>
      <dgm:spPr>
        <a:solidFill>
          <a:schemeClr val="bg1">
            <a:lumMod val="95000"/>
            <a:alpha val="90000"/>
          </a:schemeClr>
        </a:solidFill>
        <a:ln>
          <a:noFill/>
        </a:ln>
      </dgm:spPr>
      <dgm:t>
        <a:bodyPr/>
        <a:lstStyle/>
        <a:p>
          <a:pPr>
            <a:buClr>
              <a:srgbClr val="002060"/>
            </a:buClr>
            <a:buSzPct val="75000"/>
          </a:pPr>
          <a:r>
            <a:rPr lang="en-US" dirty="0"/>
            <a:t>Flask</a:t>
          </a:r>
        </a:p>
      </dgm:t>
    </dgm:pt>
    <dgm:pt modelId="{6557D850-C96F-42A0-A2EF-0B5626499DF1}" type="parTrans" cxnId="{6B7DA8F2-D14F-40D2-9689-D4CD6D6D0CA5}">
      <dgm:prSet/>
      <dgm:spPr/>
      <dgm:t>
        <a:bodyPr/>
        <a:lstStyle/>
        <a:p>
          <a:endParaRPr lang="en-US"/>
        </a:p>
      </dgm:t>
    </dgm:pt>
    <dgm:pt modelId="{FD2E6F82-BB12-49B0-8A04-6F207412027C}" type="sibTrans" cxnId="{6B7DA8F2-D14F-40D2-9689-D4CD6D6D0CA5}">
      <dgm:prSet/>
      <dgm:spPr/>
      <dgm:t>
        <a:bodyPr/>
        <a:lstStyle/>
        <a:p>
          <a:endParaRPr lang="en-US"/>
        </a:p>
      </dgm:t>
    </dgm:pt>
    <dgm:pt modelId="{AF5ABAE2-7C2B-41C1-BBA5-39F0974A5255}">
      <dgm:prSet phldrT="[Text]"/>
      <dgm:spPr>
        <a:solidFill>
          <a:schemeClr val="bg1">
            <a:lumMod val="95000"/>
            <a:alpha val="90000"/>
          </a:schemeClr>
        </a:solidFill>
        <a:ln>
          <a:noFill/>
        </a:ln>
      </dgm:spPr>
      <dgm:t>
        <a:bodyPr/>
        <a:lstStyle/>
        <a:p>
          <a:pPr>
            <a:buClr>
              <a:srgbClr val="002060"/>
            </a:buClr>
            <a:buSzPct val="75000"/>
          </a:pPr>
          <a:r>
            <a:rPr lang="en-US" dirty="0"/>
            <a:t>Python Pandas</a:t>
          </a:r>
        </a:p>
      </dgm:t>
    </dgm:pt>
    <dgm:pt modelId="{8CECD52F-6EB0-43AC-96F9-8B2F433A4F5B}" type="parTrans" cxnId="{4C1EB52C-3A81-402C-8337-9D2F725AEB4A}">
      <dgm:prSet/>
      <dgm:spPr/>
      <dgm:t>
        <a:bodyPr/>
        <a:lstStyle/>
        <a:p>
          <a:endParaRPr lang="en-US"/>
        </a:p>
      </dgm:t>
    </dgm:pt>
    <dgm:pt modelId="{A67CBA91-1EFE-489D-ACC2-1D71B1CD5345}" type="sibTrans" cxnId="{4C1EB52C-3A81-402C-8337-9D2F725AEB4A}">
      <dgm:prSet/>
      <dgm:spPr/>
      <dgm:t>
        <a:bodyPr/>
        <a:lstStyle/>
        <a:p>
          <a:endParaRPr lang="en-US"/>
        </a:p>
      </dgm:t>
    </dgm:pt>
    <dgm:pt modelId="{6C899BA5-ABCF-4507-9D60-86A933C31643}">
      <dgm:prSet phldrT="[Text]"/>
      <dgm:spPr>
        <a:solidFill>
          <a:srgbClr val="002060"/>
        </a:solidFill>
      </dgm:spPr>
      <dgm:t>
        <a:bodyPr/>
        <a:lstStyle/>
        <a:p>
          <a:r>
            <a:rPr lang="en-US" dirty="0"/>
            <a:t>Data Retrieval</a:t>
          </a:r>
        </a:p>
      </dgm:t>
    </dgm:pt>
    <dgm:pt modelId="{95EBBA1B-EEFE-4234-849A-AC8B49FB6F52}" type="parTrans" cxnId="{F6452361-BDA2-473F-9741-43D9328B2211}">
      <dgm:prSet/>
      <dgm:spPr/>
      <dgm:t>
        <a:bodyPr/>
        <a:lstStyle/>
        <a:p>
          <a:endParaRPr lang="en-US"/>
        </a:p>
      </dgm:t>
    </dgm:pt>
    <dgm:pt modelId="{49F1B36C-C27E-4027-9B84-852E73075328}" type="sibTrans" cxnId="{F6452361-BDA2-473F-9741-43D9328B2211}">
      <dgm:prSet/>
      <dgm:spPr/>
      <dgm:t>
        <a:bodyPr/>
        <a:lstStyle/>
        <a:p>
          <a:endParaRPr lang="en-US"/>
        </a:p>
      </dgm:t>
    </dgm:pt>
    <dgm:pt modelId="{4F60B6D3-9505-44E7-8413-0E7858ECDE76}">
      <dgm:prSet phldrT="[Text]"/>
      <dgm:spPr>
        <a:solidFill>
          <a:prstClr val="white">
            <a:lumMod val="95000"/>
            <a:alpha val="90000"/>
          </a:prstClr>
        </a:solidFill>
        <a:ln w="12700" cap="flat" cmpd="sng" algn="ctr">
          <a:noFill/>
          <a:prstDash val="solid"/>
          <a:miter lim="800000"/>
        </a:ln>
        <a:effectLst/>
      </dgm:spPr>
      <dgm:t>
        <a:bodyPr spcFirstLastPara="0" vert="horz" wrap="square" lIns="184912" tIns="16510" rIns="16510" bIns="16510" numCol="1" spcCol="1270" anchor="ctr" anchorCtr="0"/>
        <a:lstStyle/>
        <a:p>
          <a:pPr>
            <a:buClr>
              <a:srgbClr val="002060"/>
            </a:buClr>
            <a:buSzPct val="75000"/>
          </a:pPr>
          <a:r>
            <a:rPr lang="en-US" dirty="0"/>
            <a:t>Connection to </a:t>
          </a:r>
          <a:r>
            <a:rPr lang="en-US" dirty="0" err="1"/>
            <a:t>MondgoDB</a:t>
          </a:r>
          <a:endParaRPr lang="en-US" dirty="0"/>
        </a:p>
      </dgm:t>
    </dgm:pt>
    <dgm:pt modelId="{86E8BA4C-EFAE-41BD-949A-D98404460320}" type="parTrans" cxnId="{BD6D8DAA-F170-428E-85F2-E792B9B2CABA}">
      <dgm:prSet/>
      <dgm:spPr/>
      <dgm:t>
        <a:bodyPr/>
        <a:lstStyle/>
        <a:p>
          <a:endParaRPr lang="en-US"/>
        </a:p>
      </dgm:t>
    </dgm:pt>
    <dgm:pt modelId="{AA89C19D-6DF9-401C-9E0C-E25C82101757}" type="sibTrans" cxnId="{BD6D8DAA-F170-428E-85F2-E792B9B2CABA}">
      <dgm:prSet/>
      <dgm:spPr/>
      <dgm:t>
        <a:bodyPr/>
        <a:lstStyle/>
        <a:p>
          <a:endParaRPr lang="en-US"/>
        </a:p>
      </dgm:t>
    </dgm:pt>
    <dgm:pt modelId="{9F6D3407-7A9E-492C-8AAF-63A79416CC50}">
      <dgm:prSet phldrT="[Text]"/>
      <dgm:spPr>
        <a:solidFill>
          <a:prstClr val="white">
            <a:lumMod val="95000"/>
            <a:alpha val="90000"/>
          </a:prstClr>
        </a:solidFill>
        <a:ln w="12700" cap="flat" cmpd="sng" algn="ctr">
          <a:noFill/>
          <a:prstDash val="solid"/>
          <a:miter lim="800000"/>
        </a:ln>
        <a:effectLst/>
      </dgm:spPr>
      <dgm:t>
        <a:bodyPr spcFirstLastPara="0" vert="horz" wrap="square" lIns="184912" tIns="16510" rIns="16510" bIns="16510" numCol="1" spcCol="1270" anchor="ctr" anchorCtr="0"/>
        <a:lstStyle/>
        <a:p>
          <a:pPr>
            <a:buClr>
              <a:srgbClr val="002060"/>
            </a:buClr>
            <a:buSzPct val="75000"/>
          </a:pPr>
          <a:r>
            <a:rPr lang="en-US" dirty="0"/>
            <a:t>Leaflet</a:t>
          </a:r>
        </a:p>
      </dgm:t>
    </dgm:pt>
    <dgm:pt modelId="{57959EA7-A570-4099-BF24-6C08AD1FE37E}" type="parTrans" cxnId="{A498BE0B-9C08-430E-A993-FC837BD63F38}">
      <dgm:prSet/>
      <dgm:spPr/>
      <dgm:t>
        <a:bodyPr/>
        <a:lstStyle/>
        <a:p>
          <a:endParaRPr lang="en-US"/>
        </a:p>
      </dgm:t>
    </dgm:pt>
    <dgm:pt modelId="{8EFE9105-2C4C-473F-A784-434484C36767}" type="sibTrans" cxnId="{A498BE0B-9C08-430E-A993-FC837BD63F38}">
      <dgm:prSet/>
      <dgm:spPr/>
      <dgm:t>
        <a:bodyPr/>
        <a:lstStyle/>
        <a:p>
          <a:endParaRPr lang="en-US"/>
        </a:p>
      </dgm:t>
    </dgm:pt>
    <dgm:pt modelId="{6B560C0B-F50B-4D59-BF0F-D9930B38CB41}">
      <dgm:prSet phldrT="[Text]"/>
      <dgm:spPr>
        <a:solidFill>
          <a:srgbClr val="002060"/>
        </a:solidFill>
      </dgm:spPr>
      <dgm:t>
        <a:bodyPr/>
        <a:lstStyle/>
        <a:p>
          <a:r>
            <a:rPr lang="en-US" dirty="0"/>
            <a:t>Display of HTML</a:t>
          </a:r>
        </a:p>
      </dgm:t>
    </dgm:pt>
    <dgm:pt modelId="{590E6E42-147D-4F08-855A-28F1892DDF17}" type="parTrans" cxnId="{DE576CC2-3686-4C11-97CD-BF9A69AE4154}">
      <dgm:prSet/>
      <dgm:spPr/>
      <dgm:t>
        <a:bodyPr/>
        <a:lstStyle/>
        <a:p>
          <a:endParaRPr lang="en-US"/>
        </a:p>
      </dgm:t>
    </dgm:pt>
    <dgm:pt modelId="{F7D3E4D2-35E7-49C1-970C-525D8394C5AD}" type="sibTrans" cxnId="{DE576CC2-3686-4C11-97CD-BF9A69AE4154}">
      <dgm:prSet/>
      <dgm:spPr/>
      <dgm:t>
        <a:bodyPr/>
        <a:lstStyle/>
        <a:p>
          <a:endParaRPr lang="en-US"/>
        </a:p>
      </dgm:t>
    </dgm:pt>
    <dgm:pt modelId="{4E9498A8-3556-4B69-8D61-8DB36691F13E}">
      <dgm:prSet phldrT="[Text]"/>
      <dgm:spPr>
        <a:solidFill>
          <a:prstClr val="white">
            <a:lumMod val="95000"/>
            <a:alpha val="90000"/>
          </a:prstClr>
        </a:solidFill>
        <a:ln w="12700" cap="flat" cmpd="sng" algn="ctr">
          <a:noFill/>
          <a:prstDash val="solid"/>
          <a:miter lim="800000"/>
        </a:ln>
        <a:effectLst/>
      </dgm:spPr>
      <dgm:t>
        <a:bodyPr spcFirstLastPara="0" vert="horz" wrap="square" lIns="184912" tIns="16510" rIns="16510" bIns="16510" numCol="1" spcCol="1270" anchor="ctr" anchorCtr="0"/>
        <a:lstStyle/>
        <a:p>
          <a:pPr>
            <a:buClr>
              <a:srgbClr val="002060"/>
            </a:buClr>
            <a:buSzPct val="75000"/>
          </a:pPr>
          <a:r>
            <a:rPr lang="en-US" sz="2600" kern="1200" dirty="0"/>
            <a:t>(Dashboard) index.html </a:t>
          </a:r>
        </a:p>
      </dgm:t>
    </dgm:pt>
    <dgm:pt modelId="{977F68D6-8D28-4D84-9EC9-400CD5A63663}" type="parTrans" cxnId="{729591BC-E334-454F-B394-6996E5314668}">
      <dgm:prSet/>
      <dgm:spPr/>
      <dgm:t>
        <a:bodyPr/>
        <a:lstStyle/>
        <a:p>
          <a:endParaRPr lang="en-US"/>
        </a:p>
      </dgm:t>
    </dgm:pt>
    <dgm:pt modelId="{AF3F42E7-81C7-4516-97FC-2BA293B84821}" type="sibTrans" cxnId="{729591BC-E334-454F-B394-6996E5314668}">
      <dgm:prSet/>
      <dgm:spPr/>
      <dgm:t>
        <a:bodyPr/>
        <a:lstStyle/>
        <a:p>
          <a:endParaRPr lang="en-US"/>
        </a:p>
      </dgm:t>
    </dgm:pt>
    <dgm:pt modelId="{BD91E5B2-71AE-4F50-AF8F-9D3ABA544679}">
      <dgm:prSet phldrT="[Text]" custT="1"/>
      <dgm:spPr>
        <a:solidFill>
          <a:prstClr val="white">
            <a:lumMod val="95000"/>
            <a:alpha val="90000"/>
          </a:prstClr>
        </a:solidFill>
        <a:ln w="12700" cap="flat" cmpd="sng" algn="ctr">
          <a:noFill/>
          <a:prstDash val="solid"/>
          <a:miter lim="800000"/>
        </a:ln>
        <a:effectLst/>
      </dgm:spPr>
      <dgm:t>
        <a:bodyPr spcFirstLastPara="0" vert="horz" wrap="square" lIns="184912" tIns="16510" rIns="16510" bIns="16510" numCol="1" spcCol="1270" anchor="ctr" anchorCtr="0"/>
        <a:lstStyle/>
        <a:p>
          <a:pPr>
            <a:buClr>
              <a:srgbClr val="002060"/>
            </a:buClr>
            <a:buSzPct val="75000"/>
          </a:pPr>
          <a:r>
            <a:rPr lang="en-US" sz="2600" kern="1200" dirty="0"/>
            <a:t>(User Interface)map.</a:t>
          </a:r>
          <a:r>
            <a:rPr lang="en-US" sz="2600" kern="1200" dirty="0">
              <a:solidFill>
                <a:prstClr val="black">
                  <a:hueOff val="0"/>
                  <a:satOff val="0"/>
                  <a:lumOff val="0"/>
                  <a:alphaOff val="0"/>
                </a:prstClr>
              </a:solidFill>
              <a:latin typeface="Calibri" panose="020F0502020204030204"/>
              <a:ea typeface="+mn-ea"/>
              <a:cs typeface="+mn-cs"/>
            </a:rPr>
            <a:t>html</a:t>
          </a:r>
        </a:p>
      </dgm:t>
    </dgm:pt>
    <dgm:pt modelId="{C4F1D328-04C7-4690-8131-E8E0591D6D1E}" type="parTrans" cxnId="{5CE61B3F-8DF7-431E-9F17-839EA82FCD73}">
      <dgm:prSet/>
      <dgm:spPr/>
      <dgm:t>
        <a:bodyPr/>
        <a:lstStyle/>
        <a:p>
          <a:endParaRPr lang="en-US"/>
        </a:p>
      </dgm:t>
    </dgm:pt>
    <dgm:pt modelId="{54D708BA-1ABD-4A94-9324-2206F00FD74F}" type="sibTrans" cxnId="{5CE61B3F-8DF7-431E-9F17-839EA82FCD73}">
      <dgm:prSet/>
      <dgm:spPr/>
      <dgm:t>
        <a:bodyPr/>
        <a:lstStyle/>
        <a:p>
          <a:endParaRPr lang="en-US"/>
        </a:p>
      </dgm:t>
    </dgm:pt>
    <dgm:pt modelId="{97AFC0A9-0845-4822-95FF-D0239B28A474}">
      <dgm:prSet phldrT="[Text]"/>
      <dgm:spPr>
        <a:solidFill>
          <a:srgbClr val="002060"/>
        </a:solidFill>
      </dgm:spPr>
      <dgm:t>
        <a:bodyPr/>
        <a:lstStyle/>
        <a:p>
          <a:r>
            <a:rPr lang="en-US" dirty="0"/>
            <a:t>Map</a:t>
          </a:r>
        </a:p>
      </dgm:t>
    </dgm:pt>
    <dgm:pt modelId="{05F30511-7F8C-49CB-91E6-637922DC4551}" type="parTrans" cxnId="{B786FE04-5E59-47C9-A4C8-EA411E685517}">
      <dgm:prSet/>
      <dgm:spPr/>
      <dgm:t>
        <a:bodyPr/>
        <a:lstStyle/>
        <a:p>
          <a:endParaRPr lang="en-US"/>
        </a:p>
      </dgm:t>
    </dgm:pt>
    <dgm:pt modelId="{8C632FCD-5475-4688-927F-EBD000A2734F}" type="sibTrans" cxnId="{B786FE04-5E59-47C9-A4C8-EA411E685517}">
      <dgm:prSet/>
      <dgm:spPr/>
      <dgm:t>
        <a:bodyPr/>
        <a:lstStyle/>
        <a:p>
          <a:endParaRPr lang="en-US"/>
        </a:p>
      </dgm:t>
    </dgm:pt>
    <dgm:pt modelId="{8F16DF86-AB27-4E25-8533-E7E35EB60895}">
      <dgm:prSet phldrT="[Text]" custT="1"/>
      <dgm:spPr>
        <a:solidFill>
          <a:prstClr val="white">
            <a:lumMod val="95000"/>
            <a:alpha val="90000"/>
          </a:prstClr>
        </a:solidFill>
        <a:ln w="12700" cap="flat" cmpd="sng" algn="ctr">
          <a:noFill/>
          <a:prstDash val="solid"/>
          <a:miter lim="800000"/>
        </a:ln>
        <a:effectLst/>
      </dgm:spPr>
      <dgm:t>
        <a:bodyPr spcFirstLastPara="0" vert="horz" wrap="square" lIns="184912" tIns="16510" rIns="16510" bIns="16510" numCol="1" spcCol="1270" anchor="ctr" anchorCtr="0"/>
        <a:lstStyle/>
        <a:p>
          <a:pPr marL="228600" lvl="1" indent="-228600" algn="l" defTabSz="1155700">
            <a:lnSpc>
              <a:spcPct val="90000"/>
            </a:lnSpc>
            <a:spcBef>
              <a:spcPct val="0"/>
            </a:spcBef>
            <a:spcAft>
              <a:spcPct val="15000"/>
            </a:spcAft>
            <a:buClr>
              <a:srgbClr val="002060"/>
            </a:buClr>
            <a:buSzPct val="75000"/>
            <a:buChar char="•"/>
          </a:pPr>
          <a:r>
            <a:rPr lang="en-US" sz="2600" kern="1200" dirty="0">
              <a:solidFill>
                <a:prstClr val="black">
                  <a:hueOff val="0"/>
                  <a:satOff val="0"/>
                  <a:lumOff val="0"/>
                  <a:alphaOff val="0"/>
                </a:prstClr>
              </a:solidFill>
              <a:latin typeface="Calibri" panose="020F0502020204030204"/>
              <a:ea typeface="+mn-ea"/>
              <a:cs typeface="+mn-cs"/>
            </a:rPr>
            <a:t>Leaflet</a:t>
          </a:r>
        </a:p>
      </dgm:t>
    </dgm:pt>
    <dgm:pt modelId="{E60667B2-6CCD-4EA3-A5AD-4DD6CFED004B}" type="parTrans" cxnId="{040FD0C9-AE5B-4CB8-9EF6-FE600EC6DC54}">
      <dgm:prSet/>
      <dgm:spPr/>
      <dgm:t>
        <a:bodyPr/>
        <a:lstStyle/>
        <a:p>
          <a:endParaRPr lang="en-US"/>
        </a:p>
      </dgm:t>
    </dgm:pt>
    <dgm:pt modelId="{7AC9A145-036E-41D2-8AB4-0E3C8D0C31A4}" type="sibTrans" cxnId="{040FD0C9-AE5B-4CB8-9EF6-FE600EC6DC54}">
      <dgm:prSet/>
      <dgm:spPr/>
      <dgm:t>
        <a:bodyPr/>
        <a:lstStyle/>
        <a:p>
          <a:endParaRPr lang="en-US"/>
        </a:p>
      </dgm:t>
    </dgm:pt>
    <dgm:pt modelId="{2947B5CF-9B72-444E-908C-937201DC086B}">
      <dgm:prSet phldrT="[Text]" custT="1"/>
      <dgm:spPr>
        <a:solidFill>
          <a:prstClr val="white">
            <a:lumMod val="95000"/>
            <a:alpha val="90000"/>
          </a:prstClr>
        </a:solidFill>
        <a:ln w="12700" cap="flat" cmpd="sng" algn="ctr">
          <a:noFill/>
          <a:prstDash val="solid"/>
          <a:miter lim="800000"/>
        </a:ln>
        <a:effectLst/>
      </dgm:spPr>
      <dgm:t>
        <a:bodyPr spcFirstLastPara="0" vert="horz" wrap="square" lIns="184912" tIns="16510" rIns="16510" bIns="16510" numCol="1" spcCol="1270" anchor="ctr" anchorCtr="0"/>
        <a:lstStyle/>
        <a:p>
          <a:pPr marL="228600" lvl="1" indent="-228600" algn="l" defTabSz="1155700">
            <a:lnSpc>
              <a:spcPct val="90000"/>
            </a:lnSpc>
            <a:spcBef>
              <a:spcPct val="0"/>
            </a:spcBef>
            <a:spcAft>
              <a:spcPct val="15000"/>
            </a:spcAft>
            <a:buClr>
              <a:srgbClr val="002060"/>
            </a:buClr>
            <a:buSzPct val="75000"/>
            <a:buChar char="•"/>
          </a:pPr>
          <a:r>
            <a:rPr lang="en-US" sz="2600" kern="1200" dirty="0">
              <a:solidFill>
                <a:prstClr val="black">
                  <a:hueOff val="0"/>
                  <a:satOff val="0"/>
                  <a:lumOff val="0"/>
                  <a:alphaOff val="0"/>
                </a:prstClr>
              </a:solidFill>
              <a:latin typeface="Calibri" panose="020F0502020204030204"/>
              <a:ea typeface="+mn-ea"/>
              <a:cs typeface="+mn-cs"/>
            </a:rPr>
            <a:t>Java Script</a:t>
          </a:r>
        </a:p>
      </dgm:t>
    </dgm:pt>
    <dgm:pt modelId="{239A88C6-27C1-4C15-998D-A9243E170CD4}" type="parTrans" cxnId="{80D3EFCE-18F9-47CB-8128-1D8A2D3E3468}">
      <dgm:prSet/>
      <dgm:spPr/>
      <dgm:t>
        <a:bodyPr/>
        <a:lstStyle/>
        <a:p>
          <a:endParaRPr lang="en-US"/>
        </a:p>
      </dgm:t>
    </dgm:pt>
    <dgm:pt modelId="{4E774732-0804-4195-8B2D-95CD35A56021}" type="sibTrans" cxnId="{80D3EFCE-18F9-47CB-8128-1D8A2D3E3468}">
      <dgm:prSet/>
      <dgm:spPr/>
      <dgm:t>
        <a:bodyPr/>
        <a:lstStyle/>
        <a:p>
          <a:endParaRPr lang="en-US"/>
        </a:p>
      </dgm:t>
    </dgm:pt>
    <dgm:pt modelId="{B261E9F5-2FF3-440E-9FCC-12327F01BDB7}" type="pres">
      <dgm:prSet presAssocID="{B5CA673C-1646-4AE0-B64F-98904DA85821}" presName="linearFlow" presStyleCnt="0">
        <dgm:presLayoutVars>
          <dgm:dir/>
          <dgm:animLvl val="lvl"/>
          <dgm:resizeHandles val="exact"/>
        </dgm:presLayoutVars>
      </dgm:prSet>
      <dgm:spPr/>
    </dgm:pt>
    <dgm:pt modelId="{97310B42-88C7-436D-B2DE-A64A6DB5516F}" type="pres">
      <dgm:prSet presAssocID="{271BEFF4-D9CB-4FCC-9221-6BAC9639005E}" presName="composite" presStyleCnt="0"/>
      <dgm:spPr/>
    </dgm:pt>
    <dgm:pt modelId="{DC44C864-EF3E-4879-9C30-3D7FAD954BFA}" type="pres">
      <dgm:prSet presAssocID="{271BEFF4-D9CB-4FCC-9221-6BAC9639005E}" presName="parentText" presStyleLbl="alignNode1" presStyleIdx="0" presStyleCnt="4">
        <dgm:presLayoutVars>
          <dgm:chMax val="1"/>
          <dgm:bulletEnabled val="1"/>
        </dgm:presLayoutVars>
      </dgm:prSet>
      <dgm:spPr/>
    </dgm:pt>
    <dgm:pt modelId="{CA0C224B-7FC5-435E-8994-03F2E8A3C493}" type="pres">
      <dgm:prSet presAssocID="{271BEFF4-D9CB-4FCC-9221-6BAC9639005E}" presName="descendantText" presStyleLbl="alignAcc1" presStyleIdx="0" presStyleCnt="4">
        <dgm:presLayoutVars>
          <dgm:bulletEnabled val="1"/>
        </dgm:presLayoutVars>
      </dgm:prSet>
      <dgm:spPr/>
    </dgm:pt>
    <dgm:pt modelId="{0F86F051-936D-4A02-977A-AC0F03932E84}" type="pres">
      <dgm:prSet presAssocID="{41B6DC20-84D2-482A-9BF9-398A5387FA32}" presName="sp" presStyleCnt="0"/>
      <dgm:spPr/>
    </dgm:pt>
    <dgm:pt modelId="{A906AD68-166B-499A-B5FA-096CA18E8D23}" type="pres">
      <dgm:prSet presAssocID="{6C899BA5-ABCF-4507-9D60-86A933C31643}" presName="composite" presStyleCnt="0"/>
      <dgm:spPr/>
    </dgm:pt>
    <dgm:pt modelId="{D5173B33-7552-437F-A46C-A7879E7A14FB}" type="pres">
      <dgm:prSet presAssocID="{6C899BA5-ABCF-4507-9D60-86A933C31643}" presName="parentText" presStyleLbl="alignNode1" presStyleIdx="1" presStyleCnt="4">
        <dgm:presLayoutVars>
          <dgm:chMax val="1"/>
          <dgm:bulletEnabled val="1"/>
        </dgm:presLayoutVars>
      </dgm:prSet>
      <dgm:spPr/>
    </dgm:pt>
    <dgm:pt modelId="{9C4B1E0C-B60E-47C2-9849-11AD3EE40117}" type="pres">
      <dgm:prSet presAssocID="{6C899BA5-ABCF-4507-9D60-86A933C31643}" presName="descendantText" presStyleLbl="alignAcc1" presStyleIdx="1" presStyleCnt="4">
        <dgm:presLayoutVars>
          <dgm:bulletEnabled val="1"/>
        </dgm:presLayoutVars>
      </dgm:prSet>
      <dgm:spPr>
        <a:xfrm rot="5400000">
          <a:off x="2709514" y="-366802"/>
          <a:ext cx="951044" cy="4321668"/>
        </a:xfrm>
        <a:prstGeom prst="round2SameRect">
          <a:avLst/>
        </a:prstGeom>
      </dgm:spPr>
    </dgm:pt>
    <dgm:pt modelId="{45CB7D57-1874-482F-B689-665C4F0ACC5A}" type="pres">
      <dgm:prSet presAssocID="{49F1B36C-C27E-4027-9B84-852E73075328}" presName="sp" presStyleCnt="0"/>
      <dgm:spPr/>
    </dgm:pt>
    <dgm:pt modelId="{4B42C201-4321-4235-B2F9-EF52C860563C}" type="pres">
      <dgm:prSet presAssocID="{6B560C0B-F50B-4D59-BF0F-D9930B38CB41}" presName="composite" presStyleCnt="0"/>
      <dgm:spPr/>
    </dgm:pt>
    <dgm:pt modelId="{4B60543C-6765-4364-8406-40C43CF1FA43}" type="pres">
      <dgm:prSet presAssocID="{6B560C0B-F50B-4D59-BF0F-D9930B38CB41}" presName="parentText" presStyleLbl="alignNode1" presStyleIdx="2" presStyleCnt="4">
        <dgm:presLayoutVars>
          <dgm:chMax val="1"/>
          <dgm:bulletEnabled val="1"/>
        </dgm:presLayoutVars>
      </dgm:prSet>
      <dgm:spPr/>
    </dgm:pt>
    <dgm:pt modelId="{EBB0758A-E0C6-461E-A758-0BCDB344CAD6}" type="pres">
      <dgm:prSet presAssocID="{6B560C0B-F50B-4D59-BF0F-D9930B38CB41}" presName="descendantText" presStyleLbl="alignAcc1" presStyleIdx="2" presStyleCnt="4">
        <dgm:presLayoutVars>
          <dgm:bulletEnabled val="1"/>
        </dgm:presLayoutVars>
      </dgm:prSet>
      <dgm:spPr>
        <a:xfrm rot="5400000">
          <a:off x="2709514" y="951699"/>
          <a:ext cx="951044" cy="4321668"/>
        </a:xfrm>
        <a:prstGeom prst="round2SameRect">
          <a:avLst/>
        </a:prstGeom>
      </dgm:spPr>
    </dgm:pt>
    <dgm:pt modelId="{6F831CD5-4FA3-4FE3-B9DF-50DDD9CBFE22}" type="pres">
      <dgm:prSet presAssocID="{F7D3E4D2-35E7-49C1-970C-525D8394C5AD}" presName="sp" presStyleCnt="0"/>
      <dgm:spPr/>
    </dgm:pt>
    <dgm:pt modelId="{F2973F01-E462-465E-867F-3010F7712096}" type="pres">
      <dgm:prSet presAssocID="{97AFC0A9-0845-4822-95FF-D0239B28A474}" presName="composite" presStyleCnt="0"/>
      <dgm:spPr/>
    </dgm:pt>
    <dgm:pt modelId="{0E9829D2-48B0-4FA4-B32A-9C2C959EE7E2}" type="pres">
      <dgm:prSet presAssocID="{97AFC0A9-0845-4822-95FF-D0239B28A474}" presName="parentText" presStyleLbl="alignNode1" presStyleIdx="3" presStyleCnt="4">
        <dgm:presLayoutVars>
          <dgm:chMax val="1"/>
          <dgm:bulletEnabled val="1"/>
        </dgm:presLayoutVars>
      </dgm:prSet>
      <dgm:spPr/>
    </dgm:pt>
    <dgm:pt modelId="{5E434CCB-0AE4-42FE-87C3-CA25D7BAF801}" type="pres">
      <dgm:prSet presAssocID="{97AFC0A9-0845-4822-95FF-D0239B28A474}" presName="descendantText" presStyleLbl="alignAcc1" presStyleIdx="3" presStyleCnt="4">
        <dgm:presLayoutVars>
          <dgm:bulletEnabled val="1"/>
        </dgm:presLayoutVars>
      </dgm:prSet>
      <dgm:spPr>
        <a:xfrm rot="5400000">
          <a:off x="2709514" y="2270201"/>
          <a:ext cx="951044" cy="4321668"/>
        </a:xfrm>
        <a:prstGeom prst="round2SameRect">
          <a:avLst/>
        </a:prstGeom>
      </dgm:spPr>
    </dgm:pt>
  </dgm:ptLst>
  <dgm:cxnLst>
    <dgm:cxn modelId="{B786FE04-5E59-47C9-A4C8-EA411E685517}" srcId="{B5CA673C-1646-4AE0-B64F-98904DA85821}" destId="{97AFC0A9-0845-4822-95FF-D0239B28A474}" srcOrd="3" destOrd="0" parTransId="{05F30511-7F8C-49CB-91E6-637922DC4551}" sibTransId="{8C632FCD-5475-4688-927F-EBD000A2734F}"/>
    <dgm:cxn modelId="{A498BE0B-9C08-430E-A993-FC837BD63F38}" srcId="{6C899BA5-ABCF-4507-9D60-86A933C31643}" destId="{9F6D3407-7A9E-492C-8AAF-63A79416CC50}" srcOrd="1" destOrd="0" parTransId="{57959EA7-A570-4099-BF24-6C08AD1FE37E}" sibTransId="{8EFE9105-2C4C-473F-A784-434484C36767}"/>
    <dgm:cxn modelId="{98043D13-F121-4B4A-847E-D9A2C1FB57B0}" type="presOf" srcId="{9F6D3407-7A9E-492C-8AAF-63A79416CC50}" destId="{9C4B1E0C-B60E-47C2-9849-11AD3EE40117}" srcOrd="0" destOrd="1" presId="urn:microsoft.com/office/officeart/2005/8/layout/chevron2"/>
    <dgm:cxn modelId="{4C1EB52C-3A81-402C-8337-9D2F725AEB4A}" srcId="{271BEFF4-D9CB-4FCC-9221-6BAC9639005E}" destId="{AF5ABAE2-7C2B-41C1-BBA5-39F0974A5255}" srcOrd="1" destOrd="0" parTransId="{8CECD52F-6EB0-43AC-96F9-8B2F433A4F5B}" sibTransId="{A67CBA91-1EFE-489D-ACC2-1D71B1CD5345}"/>
    <dgm:cxn modelId="{CEF3EB38-D92C-4591-A0E3-EA18BBB4F5F3}" type="presOf" srcId="{B5CA673C-1646-4AE0-B64F-98904DA85821}" destId="{B261E9F5-2FF3-440E-9FCC-12327F01BDB7}" srcOrd="0" destOrd="0" presId="urn:microsoft.com/office/officeart/2005/8/layout/chevron2"/>
    <dgm:cxn modelId="{5CE61B3F-8DF7-431E-9F17-839EA82FCD73}" srcId="{6B560C0B-F50B-4D59-BF0F-D9930B38CB41}" destId="{BD91E5B2-71AE-4F50-AF8F-9D3ABA544679}" srcOrd="1" destOrd="0" parTransId="{C4F1D328-04C7-4690-8131-E8E0591D6D1E}" sibTransId="{54D708BA-1ABD-4A94-9324-2206F00FD74F}"/>
    <dgm:cxn modelId="{F6452361-BDA2-473F-9741-43D9328B2211}" srcId="{B5CA673C-1646-4AE0-B64F-98904DA85821}" destId="{6C899BA5-ABCF-4507-9D60-86A933C31643}" srcOrd="1" destOrd="0" parTransId="{95EBBA1B-EEFE-4234-849A-AC8B49FB6F52}" sibTransId="{49F1B36C-C27E-4027-9B84-852E73075328}"/>
    <dgm:cxn modelId="{43C1FA7A-63FA-44DF-B309-051595293FED}" type="presOf" srcId="{271BEFF4-D9CB-4FCC-9221-6BAC9639005E}" destId="{DC44C864-EF3E-4879-9C30-3D7FAD954BFA}" srcOrd="0" destOrd="0" presId="urn:microsoft.com/office/officeart/2005/8/layout/chevron2"/>
    <dgm:cxn modelId="{A4DB1E7D-663D-49C2-A04F-CD77AB24BAE8}" type="presOf" srcId="{2947B5CF-9B72-444E-908C-937201DC086B}" destId="{5E434CCB-0AE4-42FE-87C3-CA25D7BAF801}" srcOrd="0" destOrd="1" presId="urn:microsoft.com/office/officeart/2005/8/layout/chevron2"/>
    <dgm:cxn modelId="{211F5788-8273-4893-B735-FAA832A11DF2}" type="presOf" srcId="{6B560C0B-F50B-4D59-BF0F-D9930B38CB41}" destId="{4B60543C-6765-4364-8406-40C43CF1FA43}" srcOrd="0" destOrd="0" presId="urn:microsoft.com/office/officeart/2005/8/layout/chevron2"/>
    <dgm:cxn modelId="{80B8169E-797C-4E55-9806-C0E7BD871654}" type="presOf" srcId="{97AFC0A9-0845-4822-95FF-D0239B28A474}" destId="{0E9829D2-48B0-4FA4-B32A-9C2C959EE7E2}" srcOrd="0" destOrd="0" presId="urn:microsoft.com/office/officeart/2005/8/layout/chevron2"/>
    <dgm:cxn modelId="{BD6D8DAA-F170-428E-85F2-E792B9B2CABA}" srcId="{6C899BA5-ABCF-4507-9D60-86A933C31643}" destId="{4F60B6D3-9505-44E7-8413-0E7858ECDE76}" srcOrd="0" destOrd="0" parTransId="{86E8BA4C-EFAE-41BD-949A-D98404460320}" sibTransId="{AA89C19D-6DF9-401C-9E0C-E25C82101757}"/>
    <dgm:cxn modelId="{32692DB8-D76F-4806-B674-C3DCD1C9452D}" srcId="{B5CA673C-1646-4AE0-B64F-98904DA85821}" destId="{271BEFF4-D9CB-4FCC-9221-6BAC9639005E}" srcOrd="0" destOrd="0" parTransId="{FB0BCDA6-289F-47A7-AAE4-59606D332347}" sibTransId="{41B6DC20-84D2-482A-9BF9-398A5387FA32}"/>
    <dgm:cxn modelId="{729591BC-E334-454F-B394-6996E5314668}" srcId="{6B560C0B-F50B-4D59-BF0F-D9930B38CB41}" destId="{4E9498A8-3556-4B69-8D61-8DB36691F13E}" srcOrd="0" destOrd="0" parTransId="{977F68D6-8D28-4D84-9EC9-400CD5A63663}" sibTransId="{AF3F42E7-81C7-4516-97FC-2BA293B84821}"/>
    <dgm:cxn modelId="{8D2559C0-6DE9-4285-9D93-3B6944A542DD}" type="presOf" srcId="{4F60B6D3-9505-44E7-8413-0E7858ECDE76}" destId="{9C4B1E0C-B60E-47C2-9849-11AD3EE40117}" srcOrd="0" destOrd="0" presId="urn:microsoft.com/office/officeart/2005/8/layout/chevron2"/>
    <dgm:cxn modelId="{DE576CC2-3686-4C11-97CD-BF9A69AE4154}" srcId="{B5CA673C-1646-4AE0-B64F-98904DA85821}" destId="{6B560C0B-F50B-4D59-BF0F-D9930B38CB41}" srcOrd="2" destOrd="0" parTransId="{590E6E42-147D-4F08-855A-28F1892DDF17}" sibTransId="{F7D3E4D2-35E7-49C1-970C-525D8394C5AD}"/>
    <dgm:cxn modelId="{040FD0C9-AE5B-4CB8-9EF6-FE600EC6DC54}" srcId="{97AFC0A9-0845-4822-95FF-D0239B28A474}" destId="{8F16DF86-AB27-4E25-8533-E7E35EB60895}" srcOrd="0" destOrd="0" parTransId="{E60667B2-6CCD-4EA3-A5AD-4DD6CFED004B}" sibTransId="{7AC9A145-036E-41D2-8AB4-0E3C8D0C31A4}"/>
    <dgm:cxn modelId="{80D3EFCE-18F9-47CB-8128-1D8A2D3E3468}" srcId="{97AFC0A9-0845-4822-95FF-D0239B28A474}" destId="{2947B5CF-9B72-444E-908C-937201DC086B}" srcOrd="1" destOrd="0" parTransId="{239A88C6-27C1-4C15-998D-A9243E170CD4}" sibTransId="{4E774732-0804-4195-8B2D-95CD35A56021}"/>
    <dgm:cxn modelId="{C6F144DA-C7F8-40D4-A190-6A81F2F5013F}" type="presOf" srcId="{BD91E5B2-71AE-4F50-AF8F-9D3ABA544679}" destId="{EBB0758A-E0C6-461E-A758-0BCDB344CAD6}" srcOrd="0" destOrd="1" presId="urn:microsoft.com/office/officeart/2005/8/layout/chevron2"/>
    <dgm:cxn modelId="{566CB1E5-B65E-4409-A5A1-D42ACFB10F3A}" type="presOf" srcId="{AF5ABAE2-7C2B-41C1-BBA5-39F0974A5255}" destId="{CA0C224B-7FC5-435E-8994-03F2E8A3C493}" srcOrd="0" destOrd="1" presId="urn:microsoft.com/office/officeart/2005/8/layout/chevron2"/>
    <dgm:cxn modelId="{47C15AE6-DB83-4BF8-80EF-A3CA92B6DB35}" type="presOf" srcId="{8F16DF86-AB27-4E25-8533-E7E35EB60895}" destId="{5E434CCB-0AE4-42FE-87C3-CA25D7BAF801}" srcOrd="0" destOrd="0" presId="urn:microsoft.com/office/officeart/2005/8/layout/chevron2"/>
    <dgm:cxn modelId="{EA7EFDE6-AF07-4D76-9065-EF2B3C2031DC}" type="presOf" srcId="{4ABE56BE-465C-4646-8382-9E57A0C648F0}" destId="{CA0C224B-7FC5-435E-8994-03F2E8A3C493}" srcOrd="0" destOrd="0" presId="urn:microsoft.com/office/officeart/2005/8/layout/chevron2"/>
    <dgm:cxn modelId="{6DA20FEB-6454-42D9-B891-2568580B4E3D}" type="presOf" srcId="{6C899BA5-ABCF-4507-9D60-86A933C31643}" destId="{D5173B33-7552-437F-A46C-A7879E7A14FB}" srcOrd="0" destOrd="0" presId="urn:microsoft.com/office/officeart/2005/8/layout/chevron2"/>
    <dgm:cxn modelId="{6B7DA8F2-D14F-40D2-9689-D4CD6D6D0CA5}" srcId="{271BEFF4-D9CB-4FCC-9221-6BAC9639005E}" destId="{4ABE56BE-465C-4646-8382-9E57A0C648F0}" srcOrd="0" destOrd="0" parTransId="{6557D850-C96F-42A0-A2EF-0B5626499DF1}" sibTransId="{FD2E6F82-BB12-49B0-8A04-6F207412027C}"/>
    <dgm:cxn modelId="{8A4D98FE-DAE0-4E84-B586-86EFE25A44A4}" type="presOf" srcId="{4E9498A8-3556-4B69-8D61-8DB36691F13E}" destId="{EBB0758A-E0C6-461E-A758-0BCDB344CAD6}" srcOrd="0" destOrd="0" presId="urn:microsoft.com/office/officeart/2005/8/layout/chevron2"/>
    <dgm:cxn modelId="{7596E6EF-BF60-409D-B226-B09EEB43B64A}" type="presParOf" srcId="{B261E9F5-2FF3-440E-9FCC-12327F01BDB7}" destId="{97310B42-88C7-436D-B2DE-A64A6DB5516F}" srcOrd="0" destOrd="0" presId="urn:microsoft.com/office/officeart/2005/8/layout/chevron2"/>
    <dgm:cxn modelId="{336D81DE-F410-4EDD-9306-AD94C5DA6A0C}" type="presParOf" srcId="{97310B42-88C7-436D-B2DE-A64A6DB5516F}" destId="{DC44C864-EF3E-4879-9C30-3D7FAD954BFA}" srcOrd="0" destOrd="0" presId="urn:microsoft.com/office/officeart/2005/8/layout/chevron2"/>
    <dgm:cxn modelId="{1D30B72A-A0F4-454D-AF48-93B542757551}" type="presParOf" srcId="{97310B42-88C7-436D-B2DE-A64A6DB5516F}" destId="{CA0C224B-7FC5-435E-8994-03F2E8A3C493}" srcOrd="1" destOrd="0" presId="urn:microsoft.com/office/officeart/2005/8/layout/chevron2"/>
    <dgm:cxn modelId="{98A77EE1-B3F6-4DF7-A686-CE4B4A8713B4}" type="presParOf" srcId="{B261E9F5-2FF3-440E-9FCC-12327F01BDB7}" destId="{0F86F051-936D-4A02-977A-AC0F03932E84}" srcOrd="1" destOrd="0" presId="urn:microsoft.com/office/officeart/2005/8/layout/chevron2"/>
    <dgm:cxn modelId="{B3CD9B59-9673-4A44-9175-2BD164D48B40}" type="presParOf" srcId="{B261E9F5-2FF3-440E-9FCC-12327F01BDB7}" destId="{A906AD68-166B-499A-B5FA-096CA18E8D23}" srcOrd="2" destOrd="0" presId="urn:microsoft.com/office/officeart/2005/8/layout/chevron2"/>
    <dgm:cxn modelId="{418AB4E9-20BD-4ED1-8010-BFC170F2D5E7}" type="presParOf" srcId="{A906AD68-166B-499A-B5FA-096CA18E8D23}" destId="{D5173B33-7552-437F-A46C-A7879E7A14FB}" srcOrd="0" destOrd="0" presId="urn:microsoft.com/office/officeart/2005/8/layout/chevron2"/>
    <dgm:cxn modelId="{38609D85-92DD-4FEE-A1BE-5FC1196D8D13}" type="presParOf" srcId="{A906AD68-166B-499A-B5FA-096CA18E8D23}" destId="{9C4B1E0C-B60E-47C2-9849-11AD3EE40117}" srcOrd="1" destOrd="0" presId="urn:microsoft.com/office/officeart/2005/8/layout/chevron2"/>
    <dgm:cxn modelId="{1E676D0C-7016-41B4-B0B0-18AECBCE30BA}" type="presParOf" srcId="{B261E9F5-2FF3-440E-9FCC-12327F01BDB7}" destId="{45CB7D57-1874-482F-B689-665C4F0ACC5A}" srcOrd="3" destOrd="0" presId="urn:microsoft.com/office/officeart/2005/8/layout/chevron2"/>
    <dgm:cxn modelId="{23A4AC0F-0EB9-4CD6-A565-44DD08053AC8}" type="presParOf" srcId="{B261E9F5-2FF3-440E-9FCC-12327F01BDB7}" destId="{4B42C201-4321-4235-B2F9-EF52C860563C}" srcOrd="4" destOrd="0" presId="urn:microsoft.com/office/officeart/2005/8/layout/chevron2"/>
    <dgm:cxn modelId="{C9C65372-382F-443E-97FD-7FF2300714B6}" type="presParOf" srcId="{4B42C201-4321-4235-B2F9-EF52C860563C}" destId="{4B60543C-6765-4364-8406-40C43CF1FA43}" srcOrd="0" destOrd="0" presId="urn:microsoft.com/office/officeart/2005/8/layout/chevron2"/>
    <dgm:cxn modelId="{FC43E5D2-88E9-4431-848E-D0CD0B998136}" type="presParOf" srcId="{4B42C201-4321-4235-B2F9-EF52C860563C}" destId="{EBB0758A-E0C6-461E-A758-0BCDB344CAD6}" srcOrd="1" destOrd="0" presId="urn:microsoft.com/office/officeart/2005/8/layout/chevron2"/>
    <dgm:cxn modelId="{728D1878-8F15-49E0-A878-AE85A364E6F8}" type="presParOf" srcId="{B261E9F5-2FF3-440E-9FCC-12327F01BDB7}" destId="{6F831CD5-4FA3-4FE3-B9DF-50DDD9CBFE22}" srcOrd="5" destOrd="0" presId="urn:microsoft.com/office/officeart/2005/8/layout/chevron2"/>
    <dgm:cxn modelId="{CED3C820-BF8C-4ADA-A244-C6B209B4D014}" type="presParOf" srcId="{B261E9F5-2FF3-440E-9FCC-12327F01BDB7}" destId="{F2973F01-E462-465E-867F-3010F7712096}" srcOrd="6" destOrd="0" presId="urn:microsoft.com/office/officeart/2005/8/layout/chevron2"/>
    <dgm:cxn modelId="{211D5DFD-2544-43C2-BABF-CB479D1FE28B}" type="presParOf" srcId="{F2973F01-E462-465E-867F-3010F7712096}" destId="{0E9829D2-48B0-4FA4-B32A-9C2C959EE7E2}" srcOrd="0" destOrd="0" presId="urn:microsoft.com/office/officeart/2005/8/layout/chevron2"/>
    <dgm:cxn modelId="{D5284A53-37E2-46BD-BB07-E6D74DD3A91B}" type="presParOf" srcId="{F2973F01-E462-465E-867F-3010F7712096}" destId="{5E434CCB-0AE4-42FE-87C3-CA25D7BAF801}"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44C864-EF3E-4879-9C30-3D7FAD954BFA}">
      <dsp:nvSpPr>
        <dsp:cNvPr id="0" name=""/>
        <dsp:cNvSpPr/>
      </dsp:nvSpPr>
      <dsp:spPr>
        <a:xfrm rot="5400000">
          <a:off x="-219471" y="219479"/>
          <a:ext cx="1463145" cy="1024202"/>
        </a:xfrm>
        <a:prstGeom prst="chevron">
          <a:avLst/>
        </a:prstGeom>
        <a:solidFill>
          <a:srgbClr val="002060"/>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t>Data Wrangling</a:t>
          </a:r>
        </a:p>
      </dsp:txBody>
      <dsp:txXfrm rot="-5400000">
        <a:off x="1" y="512108"/>
        <a:ext cx="1024202" cy="438943"/>
      </dsp:txXfrm>
    </dsp:sp>
    <dsp:sp modelId="{CA0C224B-7FC5-435E-8994-03F2E8A3C493}">
      <dsp:nvSpPr>
        <dsp:cNvPr id="0" name=""/>
        <dsp:cNvSpPr/>
      </dsp:nvSpPr>
      <dsp:spPr>
        <a:xfrm rot="5400000">
          <a:off x="2709514" y="-1685304"/>
          <a:ext cx="951044" cy="4321668"/>
        </a:xfrm>
        <a:prstGeom prst="round2SameRect">
          <a:avLst/>
        </a:prstGeom>
        <a:solidFill>
          <a:schemeClr val="bg1">
            <a:lumMod val="95000"/>
            <a:alpha val="9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7145" rIns="17145" bIns="17145" numCol="1" spcCol="1270" anchor="ctr" anchorCtr="0">
          <a:noAutofit/>
        </a:bodyPr>
        <a:lstStyle/>
        <a:p>
          <a:pPr marL="228600" lvl="1" indent="-228600" algn="l" defTabSz="1200150">
            <a:lnSpc>
              <a:spcPct val="90000"/>
            </a:lnSpc>
            <a:spcBef>
              <a:spcPct val="0"/>
            </a:spcBef>
            <a:spcAft>
              <a:spcPct val="15000"/>
            </a:spcAft>
            <a:buClr>
              <a:srgbClr val="002060"/>
            </a:buClr>
            <a:buSzPct val="75000"/>
            <a:buChar char="•"/>
          </a:pPr>
          <a:r>
            <a:rPr lang="en-US" sz="2700" kern="1200" dirty="0"/>
            <a:t>Flask</a:t>
          </a:r>
        </a:p>
        <a:p>
          <a:pPr marL="228600" lvl="1" indent="-228600" algn="l" defTabSz="1200150">
            <a:lnSpc>
              <a:spcPct val="90000"/>
            </a:lnSpc>
            <a:spcBef>
              <a:spcPct val="0"/>
            </a:spcBef>
            <a:spcAft>
              <a:spcPct val="15000"/>
            </a:spcAft>
            <a:buClr>
              <a:srgbClr val="002060"/>
            </a:buClr>
            <a:buSzPct val="75000"/>
            <a:buChar char="•"/>
          </a:pPr>
          <a:r>
            <a:rPr lang="en-US" sz="2700" kern="1200" dirty="0"/>
            <a:t>Python Pandas</a:t>
          </a:r>
        </a:p>
      </dsp:txBody>
      <dsp:txXfrm rot="-5400000">
        <a:off x="1024202" y="46434"/>
        <a:ext cx="4275242" cy="858192"/>
      </dsp:txXfrm>
    </dsp:sp>
    <dsp:sp modelId="{D5173B33-7552-437F-A46C-A7879E7A14FB}">
      <dsp:nvSpPr>
        <dsp:cNvPr id="0" name=""/>
        <dsp:cNvSpPr/>
      </dsp:nvSpPr>
      <dsp:spPr>
        <a:xfrm rot="5400000">
          <a:off x="-219471" y="1537981"/>
          <a:ext cx="1463145" cy="1024202"/>
        </a:xfrm>
        <a:prstGeom prst="chevron">
          <a:avLst/>
        </a:prstGeom>
        <a:solidFill>
          <a:srgbClr val="002060"/>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t>Data Retrieval</a:t>
          </a:r>
        </a:p>
      </dsp:txBody>
      <dsp:txXfrm rot="-5400000">
        <a:off x="1" y="1830610"/>
        <a:ext cx="1024202" cy="438943"/>
      </dsp:txXfrm>
    </dsp:sp>
    <dsp:sp modelId="{9C4B1E0C-B60E-47C2-9849-11AD3EE40117}">
      <dsp:nvSpPr>
        <dsp:cNvPr id="0" name=""/>
        <dsp:cNvSpPr/>
      </dsp:nvSpPr>
      <dsp:spPr>
        <a:xfrm rot="5400000">
          <a:off x="2709514" y="-366802"/>
          <a:ext cx="951044" cy="4321668"/>
        </a:xfrm>
        <a:prstGeom prst="round2SameRect">
          <a:avLst/>
        </a:prstGeom>
        <a:solidFill>
          <a:prstClr val="white">
            <a:lumMod val="95000"/>
            <a:alpha val="90000"/>
          </a:prst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4912" tIns="16510" rIns="16510" bIns="16510" numCol="1" spcCol="1270" anchor="ctr" anchorCtr="0">
          <a:noAutofit/>
        </a:bodyPr>
        <a:lstStyle/>
        <a:p>
          <a:pPr marL="228600" lvl="1" indent="-228600" algn="l" defTabSz="1200150">
            <a:lnSpc>
              <a:spcPct val="90000"/>
            </a:lnSpc>
            <a:spcBef>
              <a:spcPct val="0"/>
            </a:spcBef>
            <a:spcAft>
              <a:spcPct val="15000"/>
            </a:spcAft>
            <a:buClr>
              <a:srgbClr val="002060"/>
            </a:buClr>
            <a:buSzPct val="75000"/>
            <a:buChar char="•"/>
          </a:pPr>
          <a:r>
            <a:rPr lang="en-US" sz="2700" kern="1200" dirty="0"/>
            <a:t>Connection to </a:t>
          </a:r>
          <a:r>
            <a:rPr lang="en-US" sz="2700" kern="1200" dirty="0" err="1"/>
            <a:t>MondgoDB</a:t>
          </a:r>
          <a:endParaRPr lang="en-US" sz="2700" kern="1200" dirty="0"/>
        </a:p>
        <a:p>
          <a:pPr marL="228600" lvl="1" indent="-228600" algn="l" defTabSz="1200150">
            <a:lnSpc>
              <a:spcPct val="90000"/>
            </a:lnSpc>
            <a:spcBef>
              <a:spcPct val="0"/>
            </a:spcBef>
            <a:spcAft>
              <a:spcPct val="15000"/>
            </a:spcAft>
            <a:buClr>
              <a:srgbClr val="002060"/>
            </a:buClr>
            <a:buSzPct val="75000"/>
            <a:buChar char="•"/>
          </a:pPr>
          <a:r>
            <a:rPr lang="en-US" sz="2700" kern="1200" dirty="0"/>
            <a:t>Leaflet</a:t>
          </a:r>
        </a:p>
      </dsp:txBody>
      <dsp:txXfrm rot="-5400000">
        <a:off x="1024202" y="1364936"/>
        <a:ext cx="4275242" cy="858192"/>
      </dsp:txXfrm>
    </dsp:sp>
    <dsp:sp modelId="{4B60543C-6765-4364-8406-40C43CF1FA43}">
      <dsp:nvSpPr>
        <dsp:cNvPr id="0" name=""/>
        <dsp:cNvSpPr/>
      </dsp:nvSpPr>
      <dsp:spPr>
        <a:xfrm rot="5400000">
          <a:off x="-219471" y="2856483"/>
          <a:ext cx="1463145" cy="1024202"/>
        </a:xfrm>
        <a:prstGeom prst="chevron">
          <a:avLst/>
        </a:prstGeom>
        <a:solidFill>
          <a:srgbClr val="002060"/>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t>Display of HTML</a:t>
          </a:r>
        </a:p>
      </dsp:txBody>
      <dsp:txXfrm rot="-5400000">
        <a:off x="1" y="3149112"/>
        <a:ext cx="1024202" cy="438943"/>
      </dsp:txXfrm>
    </dsp:sp>
    <dsp:sp modelId="{EBB0758A-E0C6-461E-A758-0BCDB344CAD6}">
      <dsp:nvSpPr>
        <dsp:cNvPr id="0" name=""/>
        <dsp:cNvSpPr/>
      </dsp:nvSpPr>
      <dsp:spPr>
        <a:xfrm rot="5400000">
          <a:off x="2709514" y="951699"/>
          <a:ext cx="951044" cy="4321668"/>
        </a:xfrm>
        <a:prstGeom prst="round2SameRect">
          <a:avLst/>
        </a:prstGeom>
        <a:solidFill>
          <a:prstClr val="white">
            <a:lumMod val="95000"/>
            <a:alpha val="90000"/>
          </a:prst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4912" tIns="16510" rIns="16510" bIns="16510" numCol="1" spcCol="1270" anchor="ctr" anchorCtr="0">
          <a:noAutofit/>
        </a:bodyPr>
        <a:lstStyle/>
        <a:p>
          <a:pPr marL="228600" lvl="1" indent="-228600" algn="l" defTabSz="1155700">
            <a:lnSpc>
              <a:spcPct val="90000"/>
            </a:lnSpc>
            <a:spcBef>
              <a:spcPct val="0"/>
            </a:spcBef>
            <a:spcAft>
              <a:spcPct val="15000"/>
            </a:spcAft>
            <a:buClr>
              <a:srgbClr val="002060"/>
            </a:buClr>
            <a:buSzPct val="75000"/>
            <a:buChar char="•"/>
          </a:pPr>
          <a:r>
            <a:rPr lang="en-US" sz="2600" kern="1200" dirty="0"/>
            <a:t>(Dashboard) index.html </a:t>
          </a:r>
        </a:p>
        <a:p>
          <a:pPr marL="228600" lvl="1" indent="-228600" algn="l" defTabSz="1155700">
            <a:lnSpc>
              <a:spcPct val="90000"/>
            </a:lnSpc>
            <a:spcBef>
              <a:spcPct val="0"/>
            </a:spcBef>
            <a:spcAft>
              <a:spcPct val="15000"/>
            </a:spcAft>
            <a:buClr>
              <a:srgbClr val="002060"/>
            </a:buClr>
            <a:buSzPct val="75000"/>
            <a:buChar char="•"/>
          </a:pPr>
          <a:r>
            <a:rPr lang="en-US" sz="2600" kern="1200" dirty="0"/>
            <a:t>(User Interface)map.</a:t>
          </a:r>
          <a:r>
            <a:rPr lang="en-US" sz="2600" kern="1200" dirty="0">
              <a:solidFill>
                <a:prstClr val="black">
                  <a:hueOff val="0"/>
                  <a:satOff val="0"/>
                  <a:lumOff val="0"/>
                  <a:alphaOff val="0"/>
                </a:prstClr>
              </a:solidFill>
              <a:latin typeface="Calibri" panose="020F0502020204030204"/>
              <a:ea typeface="+mn-ea"/>
              <a:cs typeface="+mn-cs"/>
            </a:rPr>
            <a:t>html</a:t>
          </a:r>
        </a:p>
      </dsp:txBody>
      <dsp:txXfrm rot="-5400000">
        <a:off x="1024202" y="2683437"/>
        <a:ext cx="4275242" cy="858192"/>
      </dsp:txXfrm>
    </dsp:sp>
    <dsp:sp modelId="{0E9829D2-48B0-4FA4-B32A-9C2C959EE7E2}">
      <dsp:nvSpPr>
        <dsp:cNvPr id="0" name=""/>
        <dsp:cNvSpPr/>
      </dsp:nvSpPr>
      <dsp:spPr>
        <a:xfrm rot="5400000">
          <a:off x="-219471" y="4174985"/>
          <a:ext cx="1463145" cy="1024202"/>
        </a:xfrm>
        <a:prstGeom prst="chevron">
          <a:avLst/>
        </a:prstGeom>
        <a:solidFill>
          <a:srgbClr val="002060"/>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t>Map</a:t>
          </a:r>
        </a:p>
      </dsp:txBody>
      <dsp:txXfrm rot="-5400000">
        <a:off x="1" y="4467614"/>
        <a:ext cx="1024202" cy="438943"/>
      </dsp:txXfrm>
    </dsp:sp>
    <dsp:sp modelId="{5E434CCB-0AE4-42FE-87C3-CA25D7BAF801}">
      <dsp:nvSpPr>
        <dsp:cNvPr id="0" name=""/>
        <dsp:cNvSpPr/>
      </dsp:nvSpPr>
      <dsp:spPr>
        <a:xfrm rot="5400000">
          <a:off x="2709514" y="2270201"/>
          <a:ext cx="951044" cy="4321668"/>
        </a:xfrm>
        <a:prstGeom prst="round2SameRect">
          <a:avLst/>
        </a:prstGeom>
        <a:solidFill>
          <a:prstClr val="white">
            <a:lumMod val="95000"/>
            <a:alpha val="90000"/>
          </a:prst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4912" tIns="16510" rIns="16510" bIns="16510" numCol="1" spcCol="1270" anchor="ctr" anchorCtr="0">
          <a:noAutofit/>
        </a:bodyPr>
        <a:lstStyle/>
        <a:p>
          <a:pPr marL="228600" lvl="1" indent="-228600" algn="l" defTabSz="1155700">
            <a:lnSpc>
              <a:spcPct val="90000"/>
            </a:lnSpc>
            <a:spcBef>
              <a:spcPct val="0"/>
            </a:spcBef>
            <a:spcAft>
              <a:spcPct val="15000"/>
            </a:spcAft>
            <a:buClr>
              <a:srgbClr val="002060"/>
            </a:buClr>
            <a:buSzPct val="75000"/>
            <a:buChar char="•"/>
          </a:pPr>
          <a:r>
            <a:rPr lang="en-US" sz="2600" kern="1200" dirty="0">
              <a:solidFill>
                <a:prstClr val="black">
                  <a:hueOff val="0"/>
                  <a:satOff val="0"/>
                  <a:lumOff val="0"/>
                  <a:alphaOff val="0"/>
                </a:prstClr>
              </a:solidFill>
              <a:latin typeface="Calibri" panose="020F0502020204030204"/>
              <a:ea typeface="+mn-ea"/>
              <a:cs typeface="+mn-cs"/>
            </a:rPr>
            <a:t>Leaflet</a:t>
          </a:r>
        </a:p>
        <a:p>
          <a:pPr marL="228600" lvl="1" indent="-228600" algn="l" defTabSz="1155700">
            <a:lnSpc>
              <a:spcPct val="90000"/>
            </a:lnSpc>
            <a:spcBef>
              <a:spcPct val="0"/>
            </a:spcBef>
            <a:spcAft>
              <a:spcPct val="15000"/>
            </a:spcAft>
            <a:buClr>
              <a:srgbClr val="002060"/>
            </a:buClr>
            <a:buSzPct val="75000"/>
            <a:buChar char="•"/>
          </a:pPr>
          <a:r>
            <a:rPr lang="en-US" sz="2600" kern="1200" dirty="0">
              <a:solidFill>
                <a:prstClr val="black">
                  <a:hueOff val="0"/>
                  <a:satOff val="0"/>
                  <a:lumOff val="0"/>
                  <a:alphaOff val="0"/>
                </a:prstClr>
              </a:solidFill>
              <a:latin typeface="Calibri" panose="020F0502020204030204"/>
              <a:ea typeface="+mn-ea"/>
              <a:cs typeface="+mn-cs"/>
            </a:rPr>
            <a:t>Java Script</a:t>
          </a:r>
        </a:p>
      </dsp:txBody>
      <dsp:txXfrm rot="-5400000">
        <a:off x="1024202" y="4001939"/>
        <a:ext cx="4275242" cy="858192"/>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F7B42E-20A7-47C1-9A1E-8FE5D5D5D93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D35F756-618C-45B4-81E8-84A5C090F6A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C8A5354-E2D3-49E7-B573-BF03BC88CDEE}"/>
              </a:ext>
            </a:extLst>
          </p:cNvPr>
          <p:cNvSpPr>
            <a:spLocks noGrp="1"/>
          </p:cNvSpPr>
          <p:nvPr>
            <p:ph type="dt" sz="half" idx="10"/>
          </p:nvPr>
        </p:nvSpPr>
        <p:spPr/>
        <p:txBody>
          <a:bodyPr/>
          <a:lstStyle/>
          <a:p>
            <a:fld id="{461F8822-81AC-443C-AE8E-F7D135A6EA85}" type="datetimeFigureOut">
              <a:rPr lang="en-US" smtClean="0"/>
              <a:t>1/16/22</a:t>
            </a:fld>
            <a:endParaRPr lang="en-US"/>
          </a:p>
        </p:txBody>
      </p:sp>
      <p:sp>
        <p:nvSpPr>
          <p:cNvPr id="5" name="Footer Placeholder 4">
            <a:extLst>
              <a:ext uri="{FF2B5EF4-FFF2-40B4-BE49-F238E27FC236}">
                <a16:creationId xmlns:a16="http://schemas.microsoft.com/office/drawing/2014/main" id="{D83AB8D7-30D2-41F2-8CFD-73AAC0256D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1A07E17-8B38-42EB-B502-3AD398C4AB5D}"/>
              </a:ext>
            </a:extLst>
          </p:cNvPr>
          <p:cNvSpPr>
            <a:spLocks noGrp="1"/>
          </p:cNvSpPr>
          <p:nvPr>
            <p:ph type="sldNum" sz="quarter" idx="12"/>
          </p:nvPr>
        </p:nvSpPr>
        <p:spPr/>
        <p:txBody>
          <a:bodyPr/>
          <a:lstStyle/>
          <a:p>
            <a:fld id="{86E1D819-34CC-421B-A724-588CDBE649B7}" type="slidenum">
              <a:rPr lang="en-US" smtClean="0"/>
              <a:t>‹#›</a:t>
            </a:fld>
            <a:endParaRPr lang="en-US"/>
          </a:p>
        </p:txBody>
      </p:sp>
    </p:spTree>
    <p:extLst>
      <p:ext uri="{BB962C8B-B14F-4D97-AF65-F5344CB8AC3E}">
        <p14:creationId xmlns:p14="http://schemas.microsoft.com/office/powerpoint/2010/main" val="7769103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E15FB4-0695-4D86-B20B-F222940E0DC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B25EE57-746F-45AE-8653-2FE1392CB94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F14FB5-5E82-4277-A513-FE1A0DEAB2FB}"/>
              </a:ext>
            </a:extLst>
          </p:cNvPr>
          <p:cNvSpPr>
            <a:spLocks noGrp="1"/>
          </p:cNvSpPr>
          <p:nvPr>
            <p:ph type="dt" sz="half" idx="10"/>
          </p:nvPr>
        </p:nvSpPr>
        <p:spPr/>
        <p:txBody>
          <a:bodyPr/>
          <a:lstStyle/>
          <a:p>
            <a:fld id="{461F8822-81AC-443C-AE8E-F7D135A6EA85}" type="datetimeFigureOut">
              <a:rPr lang="en-US" smtClean="0"/>
              <a:t>1/16/22</a:t>
            </a:fld>
            <a:endParaRPr lang="en-US"/>
          </a:p>
        </p:txBody>
      </p:sp>
      <p:sp>
        <p:nvSpPr>
          <p:cNvPr id="5" name="Footer Placeholder 4">
            <a:extLst>
              <a:ext uri="{FF2B5EF4-FFF2-40B4-BE49-F238E27FC236}">
                <a16:creationId xmlns:a16="http://schemas.microsoft.com/office/drawing/2014/main" id="{A87F7B24-36F6-4941-8E56-FFB23A47E5F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BA27214-7EDF-4631-B0AE-E3D849827446}"/>
              </a:ext>
            </a:extLst>
          </p:cNvPr>
          <p:cNvSpPr>
            <a:spLocks noGrp="1"/>
          </p:cNvSpPr>
          <p:nvPr>
            <p:ph type="sldNum" sz="quarter" idx="12"/>
          </p:nvPr>
        </p:nvSpPr>
        <p:spPr/>
        <p:txBody>
          <a:bodyPr/>
          <a:lstStyle/>
          <a:p>
            <a:fld id="{86E1D819-34CC-421B-A724-588CDBE649B7}" type="slidenum">
              <a:rPr lang="en-US" smtClean="0"/>
              <a:t>‹#›</a:t>
            </a:fld>
            <a:endParaRPr lang="en-US"/>
          </a:p>
        </p:txBody>
      </p:sp>
    </p:spTree>
    <p:extLst>
      <p:ext uri="{BB962C8B-B14F-4D97-AF65-F5344CB8AC3E}">
        <p14:creationId xmlns:p14="http://schemas.microsoft.com/office/powerpoint/2010/main" val="34532699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6C7C73F-EB28-4B64-A10D-D43471484EB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3544DE9-AF50-4E05-BF50-69EAC53BAB5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FC69318-63A1-4D5A-A58E-B518597C247A}"/>
              </a:ext>
            </a:extLst>
          </p:cNvPr>
          <p:cNvSpPr>
            <a:spLocks noGrp="1"/>
          </p:cNvSpPr>
          <p:nvPr>
            <p:ph type="dt" sz="half" idx="10"/>
          </p:nvPr>
        </p:nvSpPr>
        <p:spPr/>
        <p:txBody>
          <a:bodyPr/>
          <a:lstStyle/>
          <a:p>
            <a:fld id="{461F8822-81AC-443C-AE8E-F7D135A6EA85}" type="datetimeFigureOut">
              <a:rPr lang="en-US" smtClean="0"/>
              <a:t>1/16/22</a:t>
            </a:fld>
            <a:endParaRPr lang="en-US"/>
          </a:p>
        </p:txBody>
      </p:sp>
      <p:sp>
        <p:nvSpPr>
          <p:cNvPr id="5" name="Footer Placeholder 4">
            <a:extLst>
              <a:ext uri="{FF2B5EF4-FFF2-40B4-BE49-F238E27FC236}">
                <a16:creationId xmlns:a16="http://schemas.microsoft.com/office/drawing/2014/main" id="{7C168AAC-D24C-4812-985D-30D6E9BCCCA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CD439D8-4D01-4019-9E45-872C02D1ACC9}"/>
              </a:ext>
            </a:extLst>
          </p:cNvPr>
          <p:cNvSpPr>
            <a:spLocks noGrp="1"/>
          </p:cNvSpPr>
          <p:nvPr>
            <p:ph type="sldNum" sz="quarter" idx="12"/>
          </p:nvPr>
        </p:nvSpPr>
        <p:spPr/>
        <p:txBody>
          <a:bodyPr/>
          <a:lstStyle/>
          <a:p>
            <a:fld id="{86E1D819-34CC-421B-A724-588CDBE649B7}" type="slidenum">
              <a:rPr lang="en-US" smtClean="0"/>
              <a:t>‹#›</a:t>
            </a:fld>
            <a:endParaRPr lang="en-US"/>
          </a:p>
        </p:txBody>
      </p:sp>
    </p:spTree>
    <p:extLst>
      <p:ext uri="{BB962C8B-B14F-4D97-AF65-F5344CB8AC3E}">
        <p14:creationId xmlns:p14="http://schemas.microsoft.com/office/powerpoint/2010/main" val="12067891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6935F8-A02C-4AD9-98AC-D05EE25A4F1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F505A8F-468B-4212-8A74-1F770F042F2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475C898-28D5-41E3-8495-BE6DD035339D}"/>
              </a:ext>
            </a:extLst>
          </p:cNvPr>
          <p:cNvSpPr>
            <a:spLocks noGrp="1"/>
          </p:cNvSpPr>
          <p:nvPr>
            <p:ph type="dt" sz="half" idx="10"/>
          </p:nvPr>
        </p:nvSpPr>
        <p:spPr/>
        <p:txBody>
          <a:bodyPr/>
          <a:lstStyle/>
          <a:p>
            <a:fld id="{461F8822-81AC-443C-AE8E-F7D135A6EA85}" type="datetimeFigureOut">
              <a:rPr lang="en-US" smtClean="0"/>
              <a:t>1/16/22</a:t>
            </a:fld>
            <a:endParaRPr lang="en-US"/>
          </a:p>
        </p:txBody>
      </p:sp>
      <p:sp>
        <p:nvSpPr>
          <p:cNvPr id="5" name="Footer Placeholder 4">
            <a:extLst>
              <a:ext uri="{FF2B5EF4-FFF2-40B4-BE49-F238E27FC236}">
                <a16:creationId xmlns:a16="http://schemas.microsoft.com/office/drawing/2014/main" id="{25FC5E9C-18FB-4C9E-A7A0-B34D8D64E9E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33395B8-8EE5-4E76-BF04-B208F3B059BD}"/>
              </a:ext>
            </a:extLst>
          </p:cNvPr>
          <p:cNvSpPr>
            <a:spLocks noGrp="1"/>
          </p:cNvSpPr>
          <p:nvPr>
            <p:ph type="sldNum" sz="quarter" idx="12"/>
          </p:nvPr>
        </p:nvSpPr>
        <p:spPr/>
        <p:txBody>
          <a:bodyPr/>
          <a:lstStyle/>
          <a:p>
            <a:fld id="{86E1D819-34CC-421B-A724-588CDBE649B7}" type="slidenum">
              <a:rPr lang="en-US" smtClean="0"/>
              <a:t>‹#›</a:t>
            </a:fld>
            <a:endParaRPr lang="en-US"/>
          </a:p>
        </p:txBody>
      </p:sp>
    </p:spTree>
    <p:extLst>
      <p:ext uri="{BB962C8B-B14F-4D97-AF65-F5344CB8AC3E}">
        <p14:creationId xmlns:p14="http://schemas.microsoft.com/office/powerpoint/2010/main" val="13022133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436323-1747-427B-A15E-3BEBF002643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A76DA61-6ED3-4DAA-9F4F-8F620EE5D97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83A8CA8-2884-4E1B-80E5-770A3AF1FDA0}"/>
              </a:ext>
            </a:extLst>
          </p:cNvPr>
          <p:cNvSpPr>
            <a:spLocks noGrp="1"/>
          </p:cNvSpPr>
          <p:nvPr>
            <p:ph type="dt" sz="half" idx="10"/>
          </p:nvPr>
        </p:nvSpPr>
        <p:spPr/>
        <p:txBody>
          <a:bodyPr/>
          <a:lstStyle/>
          <a:p>
            <a:fld id="{461F8822-81AC-443C-AE8E-F7D135A6EA85}" type="datetimeFigureOut">
              <a:rPr lang="en-US" smtClean="0"/>
              <a:t>1/16/22</a:t>
            </a:fld>
            <a:endParaRPr lang="en-US"/>
          </a:p>
        </p:txBody>
      </p:sp>
      <p:sp>
        <p:nvSpPr>
          <p:cNvPr id="5" name="Footer Placeholder 4">
            <a:extLst>
              <a:ext uri="{FF2B5EF4-FFF2-40B4-BE49-F238E27FC236}">
                <a16:creationId xmlns:a16="http://schemas.microsoft.com/office/drawing/2014/main" id="{9D5ADFEF-012E-4984-97ED-4766046C52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4D3D489-5ADE-4943-AA4D-3629766D3A68}"/>
              </a:ext>
            </a:extLst>
          </p:cNvPr>
          <p:cNvSpPr>
            <a:spLocks noGrp="1"/>
          </p:cNvSpPr>
          <p:nvPr>
            <p:ph type="sldNum" sz="quarter" idx="12"/>
          </p:nvPr>
        </p:nvSpPr>
        <p:spPr/>
        <p:txBody>
          <a:bodyPr/>
          <a:lstStyle/>
          <a:p>
            <a:fld id="{86E1D819-34CC-421B-A724-588CDBE649B7}" type="slidenum">
              <a:rPr lang="en-US" smtClean="0"/>
              <a:t>‹#›</a:t>
            </a:fld>
            <a:endParaRPr lang="en-US"/>
          </a:p>
        </p:txBody>
      </p:sp>
    </p:spTree>
    <p:extLst>
      <p:ext uri="{BB962C8B-B14F-4D97-AF65-F5344CB8AC3E}">
        <p14:creationId xmlns:p14="http://schemas.microsoft.com/office/powerpoint/2010/main" val="38115989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964E2B-D814-4259-8D24-E7DE6669953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4F1D013-B3EA-452B-8098-EE457A9650F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7BA019F-4D47-4EEC-B0F6-1466BBA6177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9084E8B-751A-4CE3-81D9-AC777B9329C3}"/>
              </a:ext>
            </a:extLst>
          </p:cNvPr>
          <p:cNvSpPr>
            <a:spLocks noGrp="1"/>
          </p:cNvSpPr>
          <p:nvPr>
            <p:ph type="dt" sz="half" idx="10"/>
          </p:nvPr>
        </p:nvSpPr>
        <p:spPr/>
        <p:txBody>
          <a:bodyPr/>
          <a:lstStyle/>
          <a:p>
            <a:fld id="{461F8822-81AC-443C-AE8E-F7D135A6EA85}" type="datetimeFigureOut">
              <a:rPr lang="en-US" smtClean="0"/>
              <a:t>1/16/22</a:t>
            </a:fld>
            <a:endParaRPr lang="en-US"/>
          </a:p>
        </p:txBody>
      </p:sp>
      <p:sp>
        <p:nvSpPr>
          <p:cNvPr id="6" name="Footer Placeholder 5">
            <a:extLst>
              <a:ext uri="{FF2B5EF4-FFF2-40B4-BE49-F238E27FC236}">
                <a16:creationId xmlns:a16="http://schemas.microsoft.com/office/drawing/2014/main" id="{E272C3CD-D98B-4FE4-AEB5-A10BB6D0D15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BE0C76F-6A4F-4C06-9AA6-8B2D31A6206D}"/>
              </a:ext>
            </a:extLst>
          </p:cNvPr>
          <p:cNvSpPr>
            <a:spLocks noGrp="1"/>
          </p:cNvSpPr>
          <p:nvPr>
            <p:ph type="sldNum" sz="quarter" idx="12"/>
          </p:nvPr>
        </p:nvSpPr>
        <p:spPr/>
        <p:txBody>
          <a:bodyPr/>
          <a:lstStyle/>
          <a:p>
            <a:fld id="{86E1D819-34CC-421B-A724-588CDBE649B7}" type="slidenum">
              <a:rPr lang="en-US" smtClean="0"/>
              <a:t>‹#›</a:t>
            </a:fld>
            <a:endParaRPr lang="en-US"/>
          </a:p>
        </p:txBody>
      </p:sp>
    </p:spTree>
    <p:extLst>
      <p:ext uri="{BB962C8B-B14F-4D97-AF65-F5344CB8AC3E}">
        <p14:creationId xmlns:p14="http://schemas.microsoft.com/office/powerpoint/2010/main" val="2690325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97A5CB-11F3-4378-9ADF-F7FD723A80B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9547EC9-2AE7-45B0-BD9C-ED0E395EEC8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E912C5B-408C-463C-932C-126113FE790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7BE08C8-5222-4926-9392-6600375BCD9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5429D47-175E-48CB-AE0B-B6FAFC6045A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987E19F-CE33-4D1A-A7DF-13B7BAE9AC40}"/>
              </a:ext>
            </a:extLst>
          </p:cNvPr>
          <p:cNvSpPr>
            <a:spLocks noGrp="1"/>
          </p:cNvSpPr>
          <p:nvPr>
            <p:ph type="dt" sz="half" idx="10"/>
          </p:nvPr>
        </p:nvSpPr>
        <p:spPr/>
        <p:txBody>
          <a:bodyPr/>
          <a:lstStyle/>
          <a:p>
            <a:fld id="{461F8822-81AC-443C-AE8E-F7D135A6EA85}" type="datetimeFigureOut">
              <a:rPr lang="en-US" smtClean="0"/>
              <a:t>1/16/22</a:t>
            </a:fld>
            <a:endParaRPr lang="en-US"/>
          </a:p>
        </p:txBody>
      </p:sp>
      <p:sp>
        <p:nvSpPr>
          <p:cNvPr id="8" name="Footer Placeholder 7">
            <a:extLst>
              <a:ext uri="{FF2B5EF4-FFF2-40B4-BE49-F238E27FC236}">
                <a16:creationId xmlns:a16="http://schemas.microsoft.com/office/drawing/2014/main" id="{B76E0C47-98E5-46F2-83F3-9AC562901A1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0825D2C-8577-4BA2-9E66-B46E2A902A27}"/>
              </a:ext>
            </a:extLst>
          </p:cNvPr>
          <p:cNvSpPr>
            <a:spLocks noGrp="1"/>
          </p:cNvSpPr>
          <p:nvPr>
            <p:ph type="sldNum" sz="quarter" idx="12"/>
          </p:nvPr>
        </p:nvSpPr>
        <p:spPr/>
        <p:txBody>
          <a:bodyPr/>
          <a:lstStyle/>
          <a:p>
            <a:fld id="{86E1D819-34CC-421B-A724-588CDBE649B7}" type="slidenum">
              <a:rPr lang="en-US" smtClean="0"/>
              <a:t>‹#›</a:t>
            </a:fld>
            <a:endParaRPr lang="en-US"/>
          </a:p>
        </p:txBody>
      </p:sp>
    </p:spTree>
    <p:extLst>
      <p:ext uri="{BB962C8B-B14F-4D97-AF65-F5344CB8AC3E}">
        <p14:creationId xmlns:p14="http://schemas.microsoft.com/office/powerpoint/2010/main" val="14723019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733983-2B44-46CC-B363-CF32D8F8B92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2CA328A-4343-4B98-807F-CA022BC9921C}"/>
              </a:ext>
            </a:extLst>
          </p:cNvPr>
          <p:cNvSpPr>
            <a:spLocks noGrp="1"/>
          </p:cNvSpPr>
          <p:nvPr>
            <p:ph type="dt" sz="half" idx="10"/>
          </p:nvPr>
        </p:nvSpPr>
        <p:spPr/>
        <p:txBody>
          <a:bodyPr/>
          <a:lstStyle/>
          <a:p>
            <a:fld id="{461F8822-81AC-443C-AE8E-F7D135A6EA85}" type="datetimeFigureOut">
              <a:rPr lang="en-US" smtClean="0"/>
              <a:t>1/16/22</a:t>
            </a:fld>
            <a:endParaRPr lang="en-US"/>
          </a:p>
        </p:txBody>
      </p:sp>
      <p:sp>
        <p:nvSpPr>
          <p:cNvPr id="4" name="Footer Placeholder 3">
            <a:extLst>
              <a:ext uri="{FF2B5EF4-FFF2-40B4-BE49-F238E27FC236}">
                <a16:creationId xmlns:a16="http://schemas.microsoft.com/office/drawing/2014/main" id="{990FF1AD-4209-41BF-91FA-56EE4F3E08E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3ECC7D4-50F8-4406-8E93-342F7EE05A77}"/>
              </a:ext>
            </a:extLst>
          </p:cNvPr>
          <p:cNvSpPr>
            <a:spLocks noGrp="1"/>
          </p:cNvSpPr>
          <p:nvPr>
            <p:ph type="sldNum" sz="quarter" idx="12"/>
          </p:nvPr>
        </p:nvSpPr>
        <p:spPr/>
        <p:txBody>
          <a:bodyPr/>
          <a:lstStyle/>
          <a:p>
            <a:fld id="{86E1D819-34CC-421B-A724-588CDBE649B7}" type="slidenum">
              <a:rPr lang="en-US" smtClean="0"/>
              <a:t>‹#›</a:t>
            </a:fld>
            <a:endParaRPr lang="en-US"/>
          </a:p>
        </p:txBody>
      </p:sp>
    </p:spTree>
    <p:extLst>
      <p:ext uri="{BB962C8B-B14F-4D97-AF65-F5344CB8AC3E}">
        <p14:creationId xmlns:p14="http://schemas.microsoft.com/office/powerpoint/2010/main" val="16207871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F47A650-082B-4F47-A51E-50C457D88AF9}"/>
              </a:ext>
            </a:extLst>
          </p:cNvPr>
          <p:cNvSpPr>
            <a:spLocks noGrp="1"/>
          </p:cNvSpPr>
          <p:nvPr>
            <p:ph type="dt" sz="half" idx="10"/>
          </p:nvPr>
        </p:nvSpPr>
        <p:spPr/>
        <p:txBody>
          <a:bodyPr/>
          <a:lstStyle/>
          <a:p>
            <a:fld id="{461F8822-81AC-443C-AE8E-F7D135A6EA85}" type="datetimeFigureOut">
              <a:rPr lang="en-US" smtClean="0"/>
              <a:t>1/16/22</a:t>
            </a:fld>
            <a:endParaRPr lang="en-US"/>
          </a:p>
        </p:txBody>
      </p:sp>
      <p:sp>
        <p:nvSpPr>
          <p:cNvPr id="3" name="Footer Placeholder 2">
            <a:extLst>
              <a:ext uri="{FF2B5EF4-FFF2-40B4-BE49-F238E27FC236}">
                <a16:creationId xmlns:a16="http://schemas.microsoft.com/office/drawing/2014/main" id="{B40C41C0-A7EC-4FEB-89E0-EE186046DEF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FB550EC-D4F5-4915-B410-15D8E82FE146}"/>
              </a:ext>
            </a:extLst>
          </p:cNvPr>
          <p:cNvSpPr>
            <a:spLocks noGrp="1"/>
          </p:cNvSpPr>
          <p:nvPr>
            <p:ph type="sldNum" sz="quarter" idx="12"/>
          </p:nvPr>
        </p:nvSpPr>
        <p:spPr/>
        <p:txBody>
          <a:bodyPr/>
          <a:lstStyle/>
          <a:p>
            <a:fld id="{86E1D819-34CC-421B-A724-588CDBE649B7}" type="slidenum">
              <a:rPr lang="en-US" smtClean="0"/>
              <a:t>‹#›</a:t>
            </a:fld>
            <a:endParaRPr lang="en-US"/>
          </a:p>
        </p:txBody>
      </p:sp>
    </p:spTree>
    <p:extLst>
      <p:ext uri="{BB962C8B-B14F-4D97-AF65-F5344CB8AC3E}">
        <p14:creationId xmlns:p14="http://schemas.microsoft.com/office/powerpoint/2010/main" val="39294583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4C09CF-9AED-4261-90A7-5A51EAF23D0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9FB5063-2FEE-403F-B5DB-4F415588F20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3749972-6285-4141-BC15-F73D2C787A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B0FBB13-38D6-42A7-8FF8-58A486735F84}"/>
              </a:ext>
            </a:extLst>
          </p:cNvPr>
          <p:cNvSpPr>
            <a:spLocks noGrp="1"/>
          </p:cNvSpPr>
          <p:nvPr>
            <p:ph type="dt" sz="half" idx="10"/>
          </p:nvPr>
        </p:nvSpPr>
        <p:spPr/>
        <p:txBody>
          <a:bodyPr/>
          <a:lstStyle/>
          <a:p>
            <a:fld id="{461F8822-81AC-443C-AE8E-F7D135A6EA85}" type="datetimeFigureOut">
              <a:rPr lang="en-US" smtClean="0"/>
              <a:t>1/16/22</a:t>
            </a:fld>
            <a:endParaRPr lang="en-US"/>
          </a:p>
        </p:txBody>
      </p:sp>
      <p:sp>
        <p:nvSpPr>
          <p:cNvPr id="6" name="Footer Placeholder 5">
            <a:extLst>
              <a:ext uri="{FF2B5EF4-FFF2-40B4-BE49-F238E27FC236}">
                <a16:creationId xmlns:a16="http://schemas.microsoft.com/office/drawing/2014/main" id="{7E95860C-4C26-478F-B85E-6C58A576C19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69A021A-006C-4177-8E33-EA934D037FF2}"/>
              </a:ext>
            </a:extLst>
          </p:cNvPr>
          <p:cNvSpPr>
            <a:spLocks noGrp="1"/>
          </p:cNvSpPr>
          <p:nvPr>
            <p:ph type="sldNum" sz="quarter" idx="12"/>
          </p:nvPr>
        </p:nvSpPr>
        <p:spPr/>
        <p:txBody>
          <a:bodyPr/>
          <a:lstStyle/>
          <a:p>
            <a:fld id="{86E1D819-34CC-421B-A724-588CDBE649B7}" type="slidenum">
              <a:rPr lang="en-US" smtClean="0"/>
              <a:t>‹#›</a:t>
            </a:fld>
            <a:endParaRPr lang="en-US"/>
          </a:p>
        </p:txBody>
      </p:sp>
    </p:spTree>
    <p:extLst>
      <p:ext uri="{BB962C8B-B14F-4D97-AF65-F5344CB8AC3E}">
        <p14:creationId xmlns:p14="http://schemas.microsoft.com/office/powerpoint/2010/main" val="26522792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B666A9-56B3-4B49-A614-646D01A751E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DFB303D-A230-4E04-AF7B-BC65120F15E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BAC807E-B85C-4BC4-9C80-05E43D7E7E9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93408B8-8DBF-4CC5-9689-FB7CD9675782}"/>
              </a:ext>
            </a:extLst>
          </p:cNvPr>
          <p:cNvSpPr>
            <a:spLocks noGrp="1"/>
          </p:cNvSpPr>
          <p:nvPr>
            <p:ph type="dt" sz="half" idx="10"/>
          </p:nvPr>
        </p:nvSpPr>
        <p:spPr/>
        <p:txBody>
          <a:bodyPr/>
          <a:lstStyle/>
          <a:p>
            <a:fld id="{461F8822-81AC-443C-AE8E-F7D135A6EA85}" type="datetimeFigureOut">
              <a:rPr lang="en-US" smtClean="0"/>
              <a:t>1/16/22</a:t>
            </a:fld>
            <a:endParaRPr lang="en-US"/>
          </a:p>
        </p:txBody>
      </p:sp>
      <p:sp>
        <p:nvSpPr>
          <p:cNvPr id="6" name="Footer Placeholder 5">
            <a:extLst>
              <a:ext uri="{FF2B5EF4-FFF2-40B4-BE49-F238E27FC236}">
                <a16:creationId xmlns:a16="http://schemas.microsoft.com/office/drawing/2014/main" id="{A6D7DD3A-DB6B-491C-AB3D-30C10B7CED8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5A9A5CD-85B4-41D6-AAD3-FF885208B67E}"/>
              </a:ext>
            </a:extLst>
          </p:cNvPr>
          <p:cNvSpPr>
            <a:spLocks noGrp="1"/>
          </p:cNvSpPr>
          <p:nvPr>
            <p:ph type="sldNum" sz="quarter" idx="12"/>
          </p:nvPr>
        </p:nvSpPr>
        <p:spPr/>
        <p:txBody>
          <a:bodyPr/>
          <a:lstStyle/>
          <a:p>
            <a:fld id="{86E1D819-34CC-421B-A724-588CDBE649B7}" type="slidenum">
              <a:rPr lang="en-US" smtClean="0"/>
              <a:t>‹#›</a:t>
            </a:fld>
            <a:endParaRPr lang="en-US"/>
          </a:p>
        </p:txBody>
      </p:sp>
    </p:spTree>
    <p:extLst>
      <p:ext uri="{BB962C8B-B14F-4D97-AF65-F5344CB8AC3E}">
        <p14:creationId xmlns:p14="http://schemas.microsoft.com/office/powerpoint/2010/main" val="40148708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DFCA00B-A89B-439A-A232-EE2A916A773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5921265-0A17-4864-BD24-B0C883CD7D9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0941C8F-5B20-4CD8-8595-F35C7821674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61F8822-81AC-443C-AE8E-F7D135A6EA85}" type="datetimeFigureOut">
              <a:rPr lang="en-US" smtClean="0"/>
              <a:t>1/16/22</a:t>
            </a:fld>
            <a:endParaRPr lang="en-US"/>
          </a:p>
        </p:txBody>
      </p:sp>
      <p:sp>
        <p:nvSpPr>
          <p:cNvPr id="5" name="Footer Placeholder 4">
            <a:extLst>
              <a:ext uri="{FF2B5EF4-FFF2-40B4-BE49-F238E27FC236}">
                <a16:creationId xmlns:a16="http://schemas.microsoft.com/office/drawing/2014/main" id="{63276216-76A9-4D92-AA64-B99F871EA45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F557670-046B-497A-9D73-E9778AC3E54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6E1D819-34CC-421B-A724-588CDBE649B7}" type="slidenum">
              <a:rPr lang="en-US" smtClean="0"/>
              <a:t>‹#›</a:t>
            </a:fld>
            <a:endParaRPr lang="en-US"/>
          </a:p>
        </p:txBody>
      </p:sp>
    </p:spTree>
    <p:extLst>
      <p:ext uri="{BB962C8B-B14F-4D97-AF65-F5344CB8AC3E}">
        <p14:creationId xmlns:p14="http://schemas.microsoft.com/office/powerpoint/2010/main" val="134799879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jpg"/></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eg"/><Relationship Id="rId1" Type="http://schemas.openxmlformats.org/officeDocument/2006/relationships/slideLayout" Target="../slideLayouts/slideLayout2.xml"/><Relationship Id="rId4" Type="http://schemas.openxmlformats.org/officeDocument/2006/relationships/image" Target="../media/image31.sv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tiff"/><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5.jp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F74864B-DD9A-4600-87FD-540B6565F6EE}"/>
              </a:ext>
            </a:extLst>
          </p:cNvPr>
          <p:cNvSpPr/>
          <p:nvPr/>
        </p:nvSpPr>
        <p:spPr>
          <a:xfrm>
            <a:off x="9286875" y="0"/>
            <a:ext cx="2913591" cy="685800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A6CD91E-27ED-4BA6-A9FC-ECB7E8FF1A87}"/>
              </a:ext>
            </a:extLst>
          </p:cNvPr>
          <p:cNvSpPr>
            <a:spLocks noGrp="1"/>
          </p:cNvSpPr>
          <p:nvPr>
            <p:ph type="ctrTitle"/>
          </p:nvPr>
        </p:nvSpPr>
        <p:spPr>
          <a:xfrm>
            <a:off x="1524000" y="1838325"/>
            <a:ext cx="10668000" cy="4100514"/>
          </a:xfrm>
          <a:solidFill>
            <a:schemeClr val="bg1">
              <a:lumMod val="95000"/>
            </a:schemeClr>
          </a:solidFill>
        </p:spPr>
        <p:txBody>
          <a:bodyPr>
            <a:normAutofit fontScale="90000"/>
          </a:bodyPr>
          <a:lstStyle/>
          <a:p>
            <a:pPr algn="l"/>
            <a:r>
              <a:rPr lang="en-US" dirty="0">
                <a:solidFill>
                  <a:srgbClr val="002060"/>
                </a:solidFill>
                <a:latin typeface="Arial" panose="020B0604020202020204" pitchFamily="34" charset="0"/>
                <a:cs typeface="Arial" panose="020B0604020202020204" pitchFamily="34" charset="0"/>
              </a:rPr>
              <a:t>	</a:t>
            </a:r>
            <a:br>
              <a:rPr lang="en-US" dirty="0">
                <a:solidFill>
                  <a:srgbClr val="002060"/>
                </a:solidFill>
                <a:latin typeface="Arial" panose="020B0604020202020204" pitchFamily="34" charset="0"/>
                <a:cs typeface="Arial" panose="020B0604020202020204" pitchFamily="34" charset="0"/>
              </a:rPr>
            </a:br>
            <a:br>
              <a:rPr lang="en-US" dirty="0">
                <a:solidFill>
                  <a:srgbClr val="002060"/>
                </a:solidFill>
                <a:latin typeface="Arial" panose="020B0604020202020204" pitchFamily="34" charset="0"/>
                <a:cs typeface="Arial" panose="020B0604020202020204" pitchFamily="34" charset="0"/>
              </a:rPr>
            </a:br>
            <a:r>
              <a:rPr lang="en-US" dirty="0">
                <a:solidFill>
                  <a:srgbClr val="002060"/>
                </a:solidFill>
                <a:latin typeface="Arial" panose="020B0604020202020204" pitchFamily="34" charset="0"/>
                <a:cs typeface="Arial" panose="020B0604020202020204" pitchFamily="34" charset="0"/>
              </a:rPr>
              <a:t>	</a:t>
            </a:r>
            <a:br>
              <a:rPr lang="en-US" dirty="0">
                <a:solidFill>
                  <a:srgbClr val="002060"/>
                </a:solidFill>
                <a:latin typeface="Arial" panose="020B0604020202020204" pitchFamily="34" charset="0"/>
                <a:cs typeface="Arial" panose="020B0604020202020204" pitchFamily="34" charset="0"/>
              </a:rPr>
            </a:br>
            <a:br>
              <a:rPr lang="en-US" dirty="0">
                <a:solidFill>
                  <a:srgbClr val="002060"/>
                </a:solidFill>
                <a:latin typeface="Arial" panose="020B0604020202020204" pitchFamily="34" charset="0"/>
                <a:cs typeface="Arial" panose="020B0604020202020204" pitchFamily="34" charset="0"/>
              </a:rPr>
            </a:br>
            <a:br>
              <a:rPr lang="en-US" dirty="0">
                <a:solidFill>
                  <a:srgbClr val="002060"/>
                </a:solidFill>
                <a:latin typeface="Arial" panose="020B0604020202020204" pitchFamily="34" charset="0"/>
                <a:cs typeface="Arial" panose="020B0604020202020204" pitchFamily="34" charset="0"/>
              </a:rPr>
            </a:br>
            <a:br>
              <a:rPr lang="en-US" dirty="0">
                <a:solidFill>
                  <a:srgbClr val="002060"/>
                </a:solidFill>
                <a:latin typeface="Arial" panose="020B0604020202020204" pitchFamily="34" charset="0"/>
                <a:cs typeface="Arial" panose="020B0604020202020204" pitchFamily="34" charset="0"/>
              </a:rPr>
            </a:br>
            <a:br>
              <a:rPr lang="en-US" dirty="0">
                <a:solidFill>
                  <a:srgbClr val="002060"/>
                </a:solidFill>
                <a:latin typeface="Arial" panose="020B0604020202020204" pitchFamily="34" charset="0"/>
                <a:cs typeface="Arial" panose="020B0604020202020204" pitchFamily="34" charset="0"/>
              </a:rPr>
            </a:br>
            <a:br>
              <a:rPr lang="en-US" dirty="0">
                <a:solidFill>
                  <a:srgbClr val="002060"/>
                </a:solidFill>
                <a:latin typeface="Arial" panose="020B0604020202020204" pitchFamily="34" charset="0"/>
                <a:cs typeface="Arial" panose="020B0604020202020204" pitchFamily="34" charset="0"/>
              </a:rPr>
            </a:br>
            <a:r>
              <a:rPr lang="en-US" dirty="0">
                <a:solidFill>
                  <a:srgbClr val="002060"/>
                </a:solidFill>
                <a:latin typeface="Arial" panose="020B0604020202020204" pitchFamily="34" charset="0"/>
                <a:cs typeface="Arial" panose="020B0604020202020204" pitchFamily="34" charset="0"/>
              </a:rPr>
              <a:t>	</a:t>
            </a:r>
            <a:r>
              <a:rPr lang="en-US" b="1" dirty="0">
                <a:solidFill>
                  <a:srgbClr val="002060"/>
                </a:solidFill>
                <a:latin typeface="Arial" panose="020B0604020202020204" pitchFamily="34" charset="0"/>
                <a:cs typeface="Arial" panose="020B0604020202020204" pitchFamily="34" charset="0"/>
              </a:rPr>
              <a:t>Project 3</a:t>
            </a:r>
            <a:r>
              <a:rPr lang="en-US" dirty="0">
                <a:solidFill>
                  <a:srgbClr val="002060"/>
                </a:solidFill>
                <a:latin typeface="Arial" panose="020B0604020202020204" pitchFamily="34" charset="0"/>
                <a:cs typeface="Arial" panose="020B0604020202020204" pitchFamily="34" charset="0"/>
              </a:rPr>
              <a:t> </a:t>
            </a:r>
            <a:br>
              <a:rPr lang="en-US" dirty="0">
                <a:solidFill>
                  <a:srgbClr val="002060"/>
                </a:solidFill>
                <a:latin typeface="Arial" panose="020B0604020202020204" pitchFamily="34" charset="0"/>
                <a:cs typeface="Arial" panose="020B0604020202020204" pitchFamily="34" charset="0"/>
              </a:rPr>
            </a:br>
            <a:r>
              <a:rPr lang="en-US" dirty="0">
                <a:solidFill>
                  <a:srgbClr val="002060"/>
                </a:solidFill>
                <a:latin typeface="Arial" panose="020B0604020202020204" pitchFamily="34" charset="0"/>
                <a:cs typeface="Arial" panose="020B0604020202020204" pitchFamily="34" charset="0"/>
              </a:rPr>
              <a:t>	</a:t>
            </a:r>
            <a:r>
              <a:rPr lang="en-US" sz="3600" dirty="0">
                <a:solidFill>
                  <a:srgbClr val="002060"/>
                </a:solidFill>
                <a:latin typeface="Arial" panose="020B0604020202020204" pitchFamily="34" charset="0"/>
                <a:cs typeface="Arial" panose="020B0604020202020204" pitchFamily="34" charset="0"/>
              </a:rPr>
              <a:t>Team: 01 - 800 NEED CASH NOW </a:t>
            </a:r>
            <a:br>
              <a:rPr lang="en-US" sz="3600" dirty="0">
                <a:solidFill>
                  <a:srgbClr val="002060"/>
                </a:solidFill>
                <a:latin typeface="Arial" panose="020B0604020202020204" pitchFamily="34" charset="0"/>
                <a:cs typeface="Arial" panose="020B0604020202020204" pitchFamily="34" charset="0"/>
              </a:rPr>
            </a:br>
            <a:r>
              <a:rPr lang="en-US" sz="3600" dirty="0">
                <a:solidFill>
                  <a:srgbClr val="002060"/>
                </a:solidFill>
                <a:latin typeface="Arial" panose="020B0604020202020204" pitchFamily="34" charset="0"/>
                <a:cs typeface="Arial" panose="020B0604020202020204" pitchFamily="34" charset="0"/>
              </a:rPr>
              <a:t>	</a:t>
            </a:r>
            <a:r>
              <a:rPr lang="en-US" sz="2200" dirty="0">
                <a:solidFill>
                  <a:schemeClr val="bg1">
                    <a:lumMod val="50000"/>
                  </a:schemeClr>
                </a:solidFill>
                <a:latin typeface="Arial" panose="020B0604020202020204" pitchFamily="34" charset="0"/>
                <a:cs typeface="Arial" panose="020B0604020202020204" pitchFamily="34" charset="0"/>
              </a:rPr>
              <a:t>January 2022</a:t>
            </a:r>
            <a:br>
              <a:rPr lang="en-US" dirty="0">
                <a:latin typeface="Arial" panose="020B0604020202020204" pitchFamily="34" charset="0"/>
                <a:cs typeface="Arial" panose="020B0604020202020204" pitchFamily="34" charset="0"/>
              </a:rPr>
            </a:br>
            <a:endParaRPr lang="en-US" dirty="0">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FF043535-9AEA-4A0E-80F7-A56B3515D7EE}"/>
              </a:ext>
            </a:extLst>
          </p:cNvPr>
          <p:cNvSpPr/>
          <p:nvPr/>
        </p:nvSpPr>
        <p:spPr>
          <a:xfrm>
            <a:off x="433388" y="2128369"/>
            <a:ext cx="4176712" cy="696262"/>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Arial" panose="020B0604020202020204" pitchFamily="34" charset="0"/>
                <a:cs typeface="Arial" panose="020B0604020202020204" pitchFamily="34" charset="0"/>
              </a:rPr>
              <a:t>Georgia Tech | Analytics Boot camp</a:t>
            </a:r>
          </a:p>
        </p:txBody>
      </p:sp>
      <p:cxnSp>
        <p:nvCxnSpPr>
          <p:cNvPr id="9" name="Straight Connector 8">
            <a:extLst>
              <a:ext uri="{FF2B5EF4-FFF2-40B4-BE49-F238E27FC236}">
                <a16:creationId xmlns:a16="http://schemas.microsoft.com/office/drawing/2014/main" id="{2A91E30C-BDC2-4FC4-98BD-5D147FC3D05B}"/>
              </a:ext>
            </a:extLst>
          </p:cNvPr>
          <p:cNvCxnSpPr>
            <a:cxnSpLocks/>
          </p:cNvCxnSpPr>
          <p:nvPr/>
        </p:nvCxnSpPr>
        <p:spPr>
          <a:xfrm>
            <a:off x="2571750" y="4048125"/>
            <a:ext cx="8362950" cy="0"/>
          </a:xfrm>
          <a:prstGeom prst="line">
            <a:avLst/>
          </a:prstGeom>
          <a:ln w="127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58134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4377C550-4023-4BDE-9BD8-D9FFC077A4B7}"/>
              </a:ext>
            </a:extLst>
          </p:cNvPr>
          <p:cNvCxnSpPr>
            <a:cxnSpLocks/>
          </p:cNvCxnSpPr>
          <p:nvPr/>
        </p:nvCxnSpPr>
        <p:spPr>
          <a:xfrm>
            <a:off x="940032" y="1181100"/>
            <a:ext cx="10366143"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9" name="Title 1">
            <a:extLst>
              <a:ext uri="{FF2B5EF4-FFF2-40B4-BE49-F238E27FC236}">
                <a16:creationId xmlns:a16="http://schemas.microsoft.com/office/drawing/2014/main" id="{C1754A05-EB28-440E-967A-ED0EFB36A169}"/>
              </a:ext>
            </a:extLst>
          </p:cNvPr>
          <p:cNvSpPr txBox="1">
            <a:spLocks/>
          </p:cNvSpPr>
          <p:nvPr/>
        </p:nvSpPr>
        <p:spPr>
          <a:xfrm>
            <a:off x="838200" y="365126"/>
            <a:ext cx="10515600" cy="9017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solidFill>
                  <a:srgbClr val="002060"/>
                </a:solidFill>
                <a:latin typeface="Arial" panose="020B0604020202020204" pitchFamily="34" charset="0"/>
                <a:cs typeface="Arial" panose="020B0604020202020204" pitchFamily="34" charset="0"/>
              </a:rPr>
              <a:t>User interface</a:t>
            </a:r>
          </a:p>
        </p:txBody>
      </p:sp>
      <p:pic>
        <p:nvPicPr>
          <p:cNvPr id="6" name="Content Placeholder 5" descr="Graphical user interface, text, application, website&#10;&#10;Description automatically generated">
            <a:extLst>
              <a:ext uri="{FF2B5EF4-FFF2-40B4-BE49-F238E27FC236}">
                <a16:creationId xmlns:a16="http://schemas.microsoft.com/office/drawing/2014/main" id="{90E5F32A-40B4-F643-A6AA-7CAD16D4B770}"/>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7399" r="2939"/>
          <a:stretch/>
        </p:blipFill>
        <p:spPr>
          <a:xfrm>
            <a:off x="940032" y="1468582"/>
            <a:ext cx="10032768" cy="5242492"/>
          </a:xfrm>
        </p:spPr>
      </p:pic>
    </p:spTree>
    <p:extLst>
      <p:ext uri="{BB962C8B-B14F-4D97-AF65-F5344CB8AC3E}">
        <p14:creationId xmlns:p14="http://schemas.microsoft.com/office/powerpoint/2010/main" val="805995284"/>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Chart, line chart&#10;&#10;Description automatically generated">
            <a:extLst>
              <a:ext uri="{FF2B5EF4-FFF2-40B4-BE49-F238E27FC236}">
                <a16:creationId xmlns:a16="http://schemas.microsoft.com/office/drawing/2014/main" id="{EC6D7B08-F499-CF4B-8AD5-B1396285AE8F}"/>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7917" r="2401"/>
          <a:stretch/>
        </p:blipFill>
        <p:spPr>
          <a:xfrm>
            <a:off x="1136073" y="1911927"/>
            <a:ext cx="10217727" cy="4580947"/>
          </a:xfrm>
        </p:spPr>
      </p:pic>
      <p:cxnSp>
        <p:nvCxnSpPr>
          <p:cNvPr id="4" name="Straight Connector 3">
            <a:extLst>
              <a:ext uri="{FF2B5EF4-FFF2-40B4-BE49-F238E27FC236}">
                <a16:creationId xmlns:a16="http://schemas.microsoft.com/office/drawing/2014/main" id="{C896E0AC-ED28-594B-8319-13D3EFD1B113}"/>
              </a:ext>
            </a:extLst>
          </p:cNvPr>
          <p:cNvCxnSpPr>
            <a:cxnSpLocks/>
          </p:cNvCxnSpPr>
          <p:nvPr/>
        </p:nvCxnSpPr>
        <p:spPr>
          <a:xfrm>
            <a:off x="940032" y="1181100"/>
            <a:ext cx="10366143"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6" name="Title 1">
            <a:extLst>
              <a:ext uri="{FF2B5EF4-FFF2-40B4-BE49-F238E27FC236}">
                <a16:creationId xmlns:a16="http://schemas.microsoft.com/office/drawing/2014/main" id="{CD44B3EA-7286-7B4A-B04A-55435FDCD397}"/>
              </a:ext>
            </a:extLst>
          </p:cNvPr>
          <p:cNvSpPr txBox="1">
            <a:spLocks/>
          </p:cNvSpPr>
          <p:nvPr/>
        </p:nvSpPr>
        <p:spPr>
          <a:xfrm>
            <a:off x="838200" y="365126"/>
            <a:ext cx="10515600" cy="9017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solidFill>
                  <a:srgbClr val="002060"/>
                </a:solidFill>
                <a:latin typeface="Arial" panose="020B0604020202020204" pitchFamily="34" charset="0"/>
                <a:cs typeface="Arial" panose="020B0604020202020204" pitchFamily="34" charset="0"/>
              </a:rPr>
              <a:t>User interface</a:t>
            </a:r>
          </a:p>
        </p:txBody>
      </p:sp>
    </p:spTree>
    <p:extLst>
      <p:ext uri="{BB962C8B-B14F-4D97-AF65-F5344CB8AC3E}">
        <p14:creationId xmlns:p14="http://schemas.microsoft.com/office/powerpoint/2010/main" val="40483999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4377C550-4023-4BDE-9BD8-D9FFC077A4B7}"/>
              </a:ext>
            </a:extLst>
          </p:cNvPr>
          <p:cNvCxnSpPr>
            <a:cxnSpLocks/>
          </p:cNvCxnSpPr>
          <p:nvPr/>
        </p:nvCxnSpPr>
        <p:spPr>
          <a:xfrm>
            <a:off x="940032" y="1181100"/>
            <a:ext cx="10366143"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9" name="Title 1">
            <a:extLst>
              <a:ext uri="{FF2B5EF4-FFF2-40B4-BE49-F238E27FC236}">
                <a16:creationId xmlns:a16="http://schemas.microsoft.com/office/drawing/2014/main" id="{C1754A05-EB28-440E-967A-ED0EFB36A169}"/>
              </a:ext>
            </a:extLst>
          </p:cNvPr>
          <p:cNvSpPr txBox="1">
            <a:spLocks/>
          </p:cNvSpPr>
          <p:nvPr/>
        </p:nvSpPr>
        <p:spPr>
          <a:xfrm>
            <a:off x="838200" y="365126"/>
            <a:ext cx="10515600" cy="9017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solidFill>
                  <a:srgbClr val="002060"/>
                </a:solidFill>
                <a:latin typeface="Arial" panose="020B0604020202020204" pitchFamily="34" charset="0"/>
                <a:cs typeface="Arial" panose="020B0604020202020204" pitchFamily="34" charset="0"/>
              </a:rPr>
              <a:t>Dashboard Settings</a:t>
            </a:r>
          </a:p>
        </p:txBody>
      </p:sp>
      <p:sp>
        <p:nvSpPr>
          <p:cNvPr id="3" name="Content Placeholder 2">
            <a:extLst>
              <a:ext uri="{FF2B5EF4-FFF2-40B4-BE49-F238E27FC236}">
                <a16:creationId xmlns:a16="http://schemas.microsoft.com/office/drawing/2014/main" id="{F032448B-3F77-4D62-AB53-9CBB9D234D52}"/>
              </a:ext>
            </a:extLst>
          </p:cNvPr>
          <p:cNvSpPr>
            <a:spLocks noGrp="1"/>
          </p:cNvSpPr>
          <p:nvPr>
            <p:ph idx="1"/>
          </p:nvPr>
        </p:nvSpPr>
        <p:spPr>
          <a:xfrm>
            <a:off x="838200" y="1485900"/>
            <a:ext cx="4152900" cy="4691063"/>
          </a:xfrm>
        </p:spPr>
        <p:txBody>
          <a:bodyPr/>
          <a:lstStyle/>
          <a:p>
            <a:pPr>
              <a:buClr>
                <a:srgbClr val="002060"/>
              </a:buClr>
            </a:pPr>
            <a:r>
              <a:rPr lang="en-US" dirty="0"/>
              <a:t>User is capable to select the year of interest to evaluate both factor (i.e. Unemployment and Crime)</a:t>
            </a:r>
          </a:p>
        </p:txBody>
      </p:sp>
      <p:sp>
        <p:nvSpPr>
          <p:cNvPr id="10" name="Content Placeholder 2">
            <a:extLst>
              <a:ext uri="{FF2B5EF4-FFF2-40B4-BE49-F238E27FC236}">
                <a16:creationId xmlns:a16="http://schemas.microsoft.com/office/drawing/2014/main" id="{25D267C1-C9A8-46D3-86AD-7DC143780F8D}"/>
              </a:ext>
            </a:extLst>
          </p:cNvPr>
          <p:cNvSpPr txBox="1">
            <a:spLocks/>
          </p:cNvSpPr>
          <p:nvPr/>
        </p:nvSpPr>
        <p:spPr>
          <a:xfrm>
            <a:off x="940033" y="4160042"/>
            <a:ext cx="3944020" cy="44719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002060"/>
              </a:buClr>
            </a:pPr>
            <a:r>
              <a:rPr lang="en-US" dirty="0"/>
              <a:t>The user is also able to visualize a map which displays the profile of each state</a:t>
            </a:r>
          </a:p>
          <a:p>
            <a:endParaRPr lang="en-US" dirty="0"/>
          </a:p>
        </p:txBody>
      </p:sp>
      <p:pic>
        <p:nvPicPr>
          <p:cNvPr id="4" name="Picture 3" descr="Graphical user interface, text, application&#10;&#10;Description automatically generated">
            <a:extLst>
              <a:ext uri="{FF2B5EF4-FFF2-40B4-BE49-F238E27FC236}">
                <a16:creationId xmlns:a16="http://schemas.microsoft.com/office/drawing/2014/main" id="{4ED849FE-66C0-F64C-8588-9AEC6B7F3005}"/>
              </a:ext>
            </a:extLst>
          </p:cNvPr>
          <p:cNvPicPr>
            <a:picLocks noChangeAspect="1"/>
          </p:cNvPicPr>
          <p:nvPr/>
        </p:nvPicPr>
        <p:blipFill rotWithShape="1">
          <a:blip r:embed="rId2">
            <a:extLst>
              <a:ext uri="{28A0092B-C50C-407E-A947-70E740481C1C}">
                <a14:useLocalDpi xmlns:a14="http://schemas.microsoft.com/office/drawing/2010/main" val="0"/>
              </a:ext>
            </a:extLst>
          </a:blip>
          <a:srcRect l="5418" t="61141" r="29567" b="1746"/>
          <a:stretch/>
        </p:blipFill>
        <p:spPr>
          <a:xfrm>
            <a:off x="4884053" y="2412259"/>
            <a:ext cx="6422122" cy="2681819"/>
          </a:xfrm>
          <a:prstGeom prst="rect">
            <a:avLst/>
          </a:prstGeom>
        </p:spPr>
      </p:pic>
      <p:cxnSp>
        <p:nvCxnSpPr>
          <p:cNvPr id="22" name="Connector: Elbow 21">
            <a:extLst>
              <a:ext uri="{FF2B5EF4-FFF2-40B4-BE49-F238E27FC236}">
                <a16:creationId xmlns:a16="http://schemas.microsoft.com/office/drawing/2014/main" id="{D0B23033-B531-4281-9273-D25861CD7CA2}"/>
              </a:ext>
            </a:extLst>
          </p:cNvPr>
          <p:cNvCxnSpPr>
            <a:cxnSpLocks/>
          </p:cNvCxnSpPr>
          <p:nvPr/>
        </p:nvCxnSpPr>
        <p:spPr>
          <a:xfrm rot="5400000" flipH="1" flipV="1">
            <a:off x="5635032" y="4523902"/>
            <a:ext cx="921936" cy="644075"/>
          </a:xfrm>
          <a:prstGeom prst="bentConnector3">
            <a:avLst>
              <a:gd name="adj1" fmla="val 2475"/>
            </a:avLst>
          </a:prstGeom>
          <a:ln w="38100">
            <a:solidFill>
              <a:srgbClr val="00206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 name="Connector: Elbow 11">
            <a:extLst>
              <a:ext uri="{FF2B5EF4-FFF2-40B4-BE49-F238E27FC236}">
                <a16:creationId xmlns:a16="http://schemas.microsoft.com/office/drawing/2014/main" id="{92CD89A7-6342-4F52-8E97-82C19C274CE3}"/>
              </a:ext>
            </a:extLst>
          </p:cNvPr>
          <p:cNvCxnSpPr>
            <a:cxnSpLocks/>
          </p:cNvCxnSpPr>
          <p:nvPr/>
        </p:nvCxnSpPr>
        <p:spPr>
          <a:xfrm rot="16200000" flipH="1">
            <a:off x="4714587" y="2277271"/>
            <a:ext cx="815180" cy="659497"/>
          </a:xfrm>
          <a:prstGeom prst="bentConnector3">
            <a:avLst>
              <a:gd name="adj1" fmla="val -2581"/>
            </a:avLst>
          </a:prstGeom>
          <a:ln w="38100">
            <a:solidFill>
              <a:srgbClr val="002060"/>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6352425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DE6C765-5287-4960-8639-9F198E5E084C}"/>
              </a:ext>
            </a:extLst>
          </p:cNvPr>
          <p:cNvSpPr txBox="1">
            <a:spLocks/>
          </p:cNvSpPr>
          <p:nvPr/>
        </p:nvSpPr>
        <p:spPr>
          <a:xfrm>
            <a:off x="940032" y="1394699"/>
            <a:ext cx="10515600" cy="203430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Based on the year selected by the user, data will be visualized as a bar chart showing the unemployment rate or crime rate of each state in the selected year. User can select between unemployment and crime rate to display the bar chart .</a:t>
            </a:r>
          </a:p>
        </p:txBody>
      </p:sp>
      <p:cxnSp>
        <p:nvCxnSpPr>
          <p:cNvPr id="6" name="Straight Connector 5">
            <a:extLst>
              <a:ext uri="{FF2B5EF4-FFF2-40B4-BE49-F238E27FC236}">
                <a16:creationId xmlns:a16="http://schemas.microsoft.com/office/drawing/2014/main" id="{D2D5E640-9C84-4E22-B891-BB50B1DCF411}"/>
              </a:ext>
            </a:extLst>
          </p:cNvPr>
          <p:cNvCxnSpPr>
            <a:cxnSpLocks/>
          </p:cNvCxnSpPr>
          <p:nvPr/>
        </p:nvCxnSpPr>
        <p:spPr>
          <a:xfrm>
            <a:off x="940032" y="1181100"/>
            <a:ext cx="10366143"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7" name="Title 1">
            <a:extLst>
              <a:ext uri="{FF2B5EF4-FFF2-40B4-BE49-F238E27FC236}">
                <a16:creationId xmlns:a16="http://schemas.microsoft.com/office/drawing/2014/main" id="{6BDDC9CF-74CE-4DCF-91AD-0AD8BDD1D113}"/>
              </a:ext>
            </a:extLst>
          </p:cNvPr>
          <p:cNvSpPr txBox="1">
            <a:spLocks/>
          </p:cNvSpPr>
          <p:nvPr/>
        </p:nvSpPr>
        <p:spPr>
          <a:xfrm>
            <a:off x="838200" y="365126"/>
            <a:ext cx="10515600" cy="9017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solidFill>
                  <a:srgbClr val="002060"/>
                </a:solidFill>
                <a:latin typeface="Arial" panose="020B0604020202020204" pitchFamily="34" charset="0"/>
                <a:cs typeface="Arial" panose="020B0604020202020204" pitchFamily="34" charset="0"/>
              </a:rPr>
              <a:t>Dashboard Settings</a:t>
            </a:r>
          </a:p>
        </p:txBody>
      </p:sp>
      <p:pic>
        <p:nvPicPr>
          <p:cNvPr id="5" name="Picture 4" descr="Chart&#10;&#10;Description automatically generated with medium confidence">
            <a:extLst>
              <a:ext uri="{FF2B5EF4-FFF2-40B4-BE49-F238E27FC236}">
                <a16:creationId xmlns:a16="http://schemas.microsoft.com/office/drawing/2014/main" id="{945EB745-BB54-BB4A-A7F4-C2BA670A897A}"/>
              </a:ext>
            </a:extLst>
          </p:cNvPr>
          <p:cNvPicPr>
            <a:picLocks noChangeAspect="1"/>
          </p:cNvPicPr>
          <p:nvPr/>
        </p:nvPicPr>
        <p:blipFill rotWithShape="1">
          <a:blip r:embed="rId2">
            <a:extLst>
              <a:ext uri="{28A0092B-C50C-407E-A947-70E740481C1C}">
                <a14:useLocalDpi xmlns:a14="http://schemas.microsoft.com/office/drawing/2010/main" val="0"/>
              </a:ext>
            </a:extLst>
          </a:blip>
          <a:srcRect l="-389" t="30371" r="5060" b="8618"/>
          <a:stretch/>
        </p:blipFill>
        <p:spPr>
          <a:xfrm>
            <a:off x="669073" y="3429000"/>
            <a:ext cx="10082054" cy="3088784"/>
          </a:xfrm>
          <a:prstGeom prst="rect">
            <a:avLst/>
          </a:prstGeom>
        </p:spPr>
      </p:pic>
    </p:spTree>
    <p:extLst>
      <p:ext uri="{BB962C8B-B14F-4D97-AF65-F5344CB8AC3E}">
        <p14:creationId xmlns:p14="http://schemas.microsoft.com/office/powerpoint/2010/main" val="1363017018"/>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226C810-5624-8940-8825-E9DA3E22C1B0}"/>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Unemployment and Crime Rates for the year selected:</a:t>
            </a:r>
          </a:p>
        </p:txBody>
      </p:sp>
      <p:pic>
        <p:nvPicPr>
          <p:cNvPr id="5" name="Picture 4">
            <a:extLst>
              <a:ext uri="{FF2B5EF4-FFF2-40B4-BE49-F238E27FC236}">
                <a16:creationId xmlns:a16="http://schemas.microsoft.com/office/drawing/2014/main" id="{0D5CA78B-8AA0-E84F-ABFE-BB41FF4B42A3}"/>
              </a:ext>
            </a:extLst>
          </p:cNvPr>
          <p:cNvPicPr>
            <a:picLocks noChangeAspect="1"/>
          </p:cNvPicPr>
          <p:nvPr/>
        </p:nvPicPr>
        <p:blipFill>
          <a:blip r:embed="rId2"/>
          <a:stretch>
            <a:fillRect/>
          </a:stretch>
        </p:blipFill>
        <p:spPr>
          <a:xfrm>
            <a:off x="1470528" y="1675227"/>
            <a:ext cx="9250944" cy="4394199"/>
          </a:xfrm>
          <a:prstGeom prst="rect">
            <a:avLst/>
          </a:prstGeom>
        </p:spPr>
      </p:pic>
    </p:spTree>
    <p:extLst>
      <p:ext uri="{BB962C8B-B14F-4D97-AF65-F5344CB8AC3E}">
        <p14:creationId xmlns:p14="http://schemas.microsoft.com/office/powerpoint/2010/main" val="12968883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CCE414EA-BBD8-4E02-BFB6-D8A8383209E4}"/>
              </a:ext>
            </a:extLst>
          </p:cNvPr>
          <p:cNvCxnSpPr>
            <a:cxnSpLocks/>
          </p:cNvCxnSpPr>
          <p:nvPr/>
        </p:nvCxnSpPr>
        <p:spPr>
          <a:xfrm>
            <a:off x="940032" y="1181100"/>
            <a:ext cx="10366143"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9" name="Title 1">
            <a:extLst>
              <a:ext uri="{FF2B5EF4-FFF2-40B4-BE49-F238E27FC236}">
                <a16:creationId xmlns:a16="http://schemas.microsoft.com/office/drawing/2014/main" id="{2434FE92-E92F-469F-A233-5DE69875CAA8}"/>
              </a:ext>
            </a:extLst>
          </p:cNvPr>
          <p:cNvSpPr txBox="1">
            <a:spLocks/>
          </p:cNvSpPr>
          <p:nvPr/>
        </p:nvSpPr>
        <p:spPr>
          <a:xfrm>
            <a:off x="838200" y="365126"/>
            <a:ext cx="10515600" cy="9017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solidFill>
                  <a:srgbClr val="002060"/>
                </a:solidFill>
                <a:latin typeface="Arial" panose="020B0604020202020204" pitchFamily="34" charset="0"/>
                <a:cs typeface="Arial" panose="020B0604020202020204" pitchFamily="34" charset="0"/>
              </a:rPr>
              <a:t>Additional views on the dashboard</a:t>
            </a:r>
          </a:p>
        </p:txBody>
      </p:sp>
      <p:pic>
        <p:nvPicPr>
          <p:cNvPr id="10" name="Content Placeholder 3">
            <a:extLst>
              <a:ext uri="{FF2B5EF4-FFF2-40B4-BE49-F238E27FC236}">
                <a16:creationId xmlns:a16="http://schemas.microsoft.com/office/drawing/2014/main" id="{E9D92F4C-087A-E746-AB57-C5FBEB6FE5F2}"/>
              </a:ext>
            </a:extLst>
          </p:cNvPr>
          <p:cNvPicPr>
            <a:picLocks noGrp="1" noChangeAspect="1"/>
          </p:cNvPicPr>
          <p:nvPr>
            <p:ph idx="1"/>
          </p:nvPr>
        </p:nvPicPr>
        <p:blipFill rotWithShape="1">
          <a:blip r:embed="rId2"/>
          <a:srcRect r="13710"/>
          <a:stretch/>
        </p:blipFill>
        <p:spPr>
          <a:xfrm>
            <a:off x="940032" y="1997074"/>
            <a:ext cx="10366143" cy="4495799"/>
          </a:xfrm>
          <a:prstGeom prst="rect">
            <a:avLst/>
          </a:prstGeom>
        </p:spPr>
      </p:pic>
    </p:spTree>
    <p:extLst>
      <p:ext uri="{BB962C8B-B14F-4D97-AF65-F5344CB8AC3E}">
        <p14:creationId xmlns:p14="http://schemas.microsoft.com/office/powerpoint/2010/main" val="1906435031"/>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641B21C-4BC7-42AA-9DEB-522E4860D5F6}"/>
              </a:ext>
            </a:extLst>
          </p:cNvPr>
          <p:cNvSpPr/>
          <p:nvPr/>
        </p:nvSpPr>
        <p:spPr>
          <a:xfrm>
            <a:off x="-9525" y="0"/>
            <a:ext cx="5448300" cy="685800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i="1" dirty="0">
              <a:latin typeface="Arial" panose="020B0604020202020204" pitchFamily="34" charset="0"/>
              <a:cs typeface="Arial" panose="020B0604020202020204" pitchFamily="34" charset="0"/>
            </a:endParaRPr>
          </a:p>
        </p:txBody>
      </p:sp>
      <p:pic>
        <p:nvPicPr>
          <p:cNvPr id="7" name="Content Placeholder 6" descr="Graphical user interface, chart, line chart&#10;&#10;Description automatically generated">
            <a:extLst>
              <a:ext uri="{FF2B5EF4-FFF2-40B4-BE49-F238E27FC236}">
                <a16:creationId xmlns:a16="http://schemas.microsoft.com/office/drawing/2014/main" id="{09080648-A391-4840-B4CA-70814B42C8C0}"/>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2813" t="66947" r="61317" b="6558"/>
          <a:stretch/>
        </p:blipFill>
        <p:spPr>
          <a:xfrm>
            <a:off x="5591176" y="1879759"/>
            <a:ext cx="6315076" cy="3203576"/>
          </a:xfrm>
        </p:spPr>
      </p:pic>
      <p:pic>
        <p:nvPicPr>
          <p:cNvPr id="4" name="Content Placeholder 6" descr="Graphical user interface, chart, line chart&#10;&#10;Description automatically generated">
            <a:extLst>
              <a:ext uri="{FF2B5EF4-FFF2-40B4-BE49-F238E27FC236}">
                <a16:creationId xmlns:a16="http://schemas.microsoft.com/office/drawing/2014/main" id="{F85A98A3-5392-4C86-8542-5D46531A1941}"/>
              </a:ext>
            </a:extLst>
          </p:cNvPr>
          <p:cNvPicPr>
            <a:picLocks noChangeAspect="1"/>
          </p:cNvPicPr>
          <p:nvPr/>
        </p:nvPicPr>
        <p:blipFill rotWithShape="1">
          <a:blip r:embed="rId2">
            <a:extLst>
              <a:ext uri="{28A0092B-C50C-407E-A947-70E740481C1C}">
                <a14:useLocalDpi xmlns:a14="http://schemas.microsoft.com/office/drawing/2010/main" val="0"/>
              </a:ext>
            </a:extLst>
          </a:blip>
          <a:srcRect l="79463" t="67186" r="9560" b="30139"/>
          <a:stretch/>
        </p:blipFill>
        <p:spPr>
          <a:xfrm>
            <a:off x="7839177" y="5137309"/>
            <a:ext cx="2466873" cy="349092"/>
          </a:xfrm>
          <a:prstGeom prst="rect">
            <a:avLst/>
          </a:prstGeom>
        </p:spPr>
      </p:pic>
      <p:pic>
        <p:nvPicPr>
          <p:cNvPr id="5" name="Content Placeholder 6" descr="Graphical user interface, chart, line chart&#10;&#10;Description automatically generated">
            <a:extLst>
              <a:ext uri="{FF2B5EF4-FFF2-40B4-BE49-F238E27FC236}">
                <a16:creationId xmlns:a16="http://schemas.microsoft.com/office/drawing/2014/main" id="{9DDEDF6E-29BB-4F2D-BDB0-5210AB2DA84F}"/>
              </a:ext>
            </a:extLst>
          </p:cNvPr>
          <p:cNvPicPr>
            <a:picLocks noChangeAspect="1"/>
          </p:cNvPicPr>
          <p:nvPr/>
        </p:nvPicPr>
        <p:blipFill rotWithShape="1">
          <a:blip r:embed="rId2">
            <a:extLst>
              <a:ext uri="{28A0092B-C50C-407E-A947-70E740481C1C}">
                <a14:useLocalDpi xmlns:a14="http://schemas.microsoft.com/office/drawing/2010/main" val="0"/>
              </a:ext>
            </a:extLst>
          </a:blip>
          <a:srcRect l="26721" t="61257" r="37036" b="35164"/>
          <a:stretch/>
        </p:blipFill>
        <p:spPr>
          <a:xfrm>
            <a:off x="5695953" y="1298577"/>
            <a:ext cx="6210298" cy="356145"/>
          </a:xfrm>
          <a:prstGeom prst="rect">
            <a:avLst/>
          </a:prstGeom>
        </p:spPr>
      </p:pic>
      <p:sp>
        <p:nvSpPr>
          <p:cNvPr id="8" name="Content Placeholder 2">
            <a:extLst>
              <a:ext uri="{FF2B5EF4-FFF2-40B4-BE49-F238E27FC236}">
                <a16:creationId xmlns:a16="http://schemas.microsoft.com/office/drawing/2014/main" id="{523406BD-55DE-4561-A575-9A1C4265C2F5}"/>
              </a:ext>
            </a:extLst>
          </p:cNvPr>
          <p:cNvSpPr txBox="1">
            <a:spLocks/>
          </p:cNvSpPr>
          <p:nvPr/>
        </p:nvSpPr>
        <p:spPr>
          <a:xfrm>
            <a:off x="571499" y="1785224"/>
            <a:ext cx="4314825"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600" dirty="0">
                <a:solidFill>
                  <a:schemeClr val="bg1"/>
                </a:solidFill>
              </a:rPr>
              <a:t>The dashboard has capabilities to show the user a detailed trend of the unemployment rate across the US </a:t>
            </a:r>
          </a:p>
          <a:p>
            <a:pPr marL="0" indent="0">
              <a:buNone/>
            </a:pPr>
            <a:endParaRPr lang="en-US" sz="2600" dirty="0">
              <a:solidFill>
                <a:schemeClr val="bg1"/>
              </a:solidFill>
            </a:endParaRPr>
          </a:p>
          <a:p>
            <a:pPr marL="0" indent="0">
              <a:buNone/>
            </a:pPr>
            <a:r>
              <a:rPr lang="en-US" sz="2600" dirty="0">
                <a:solidFill>
                  <a:schemeClr val="bg1"/>
                </a:solidFill>
              </a:rPr>
              <a:t>The timeframe set up to display ranges from 2004 to 2014.</a:t>
            </a:r>
          </a:p>
        </p:txBody>
      </p:sp>
      <p:sp>
        <p:nvSpPr>
          <p:cNvPr id="12" name="Title 1">
            <a:extLst>
              <a:ext uri="{FF2B5EF4-FFF2-40B4-BE49-F238E27FC236}">
                <a16:creationId xmlns:a16="http://schemas.microsoft.com/office/drawing/2014/main" id="{05C77625-88DE-43B5-9809-C4D91C16AEAA}"/>
              </a:ext>
            </a:extLst>
          </p:cNvPr>
          <p:cNvSpPr txBox="1">
            <a:spLocks/>
          </p:cNvSpPr>
          <p:nvPr/>
        </p:nvSpPr>
        <p:spPr>
          <a:xfrm>
            <a:off x="571500" y="365126"/>
            <a:ext cx="10515600" cy="9017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bg1"/>
                </a:solidFill>
                <a:latin typeface="Arial" panose="020B0604020202020204" pitchFamily="34" charset="0"/>
                <a:cs typeface="Arial" panose="020B0604020202020204" pitchFamily="34" charset="0"/>
              </a:rPr>
              <a:t>Digging deeper…</a:t>
            </a:r>
          </a:p>
        </p:txBody>
      </p:sp>
      <p:cxnSp>
        <p:nvCxnSpPr>
          <p:cNvPr id="10" name="Straight Connector 9">
            <a:extLst>
              <a:ext uri="{FF2B5EF4-FFF2-40B4-BE49-F238E27FC236}">
                <a16:creationId xmlns:a16="http://schemas.microsoft.com/office/drawing/2014/main" id="{FF07CDB8-13F0-4204-909D-41A69EF17C56}"/>
              </a:ext>
            </a:extLst>
          </p:cNvPr>
          <p:cNvCxnSpPr>
            <a:cxnSpLocks/>
          </p:cNvCxnSpPr>
          <p:nvPr/>
        </p:nvCxnSpPr>
        <p:spPr>
          <a:xfrm>
            <a:off x="676275" y="1238250"/>
            <a:ext cx="428625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5887971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641B21C-4BC7-42AA-9DEB-522E4860D5F6}"/>
              </a:ext>
            </a:extLst>
          </p:cNvPr>
          <p:cNvSpPr/>
          <p:nvPr/>
        </p:nvSpPr>
        <p:spPr>
          <a:xfrm>
            <a:off x="-9525" y="0"/>
            <a:ext cx="5448300" cy="685800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i="1" dirty="0">
              <a:latin typeface="Arial" panose="020B0604020202020204" pitchFamily="34" charset="0"/>
              <a:cs typeface="Arial" panose="020B0604020202020204" pitchFamily="34" charset="0"/>
            </a:endParaRPr>
          </a:p>
        </p:txBody>
      </p:sp>
      <p:pic>
        <p:nvPicPr>
          <p:cNvPr id="5" name="Content Placeholder 6" descr="Graphical user interface, chart, line chart&#10;&#10;Description automatically generated">
            <a:extLst>
              <a:ext uri="{FF2B5EF4-FFF2-40B4-BE49-F238E27FC236}">
                <a16:creationId xmlns:a16="http://schemas.microsoft.com/office/drawing/2014/main" id="{9DDEDF6E-29BB-4F2D-BDB0-5210AB2DA84F}"/>
              </a:ext>
            </a:extLst>
          </p:cNvPr>
          <p:cNvPicPr>
            <a:picLocks noChangeAspect="1"/>
          </p:cNvPicPr>
          <p:nvPr/>
        </p:nvPicPr>
        <p:blipFill rotWithShape="1">
          <a:blip r:embed="rId2">
            <a:extLst>
              <a:ext uri="{28A0092B-C50C-407E-A947-70E740481C1C}">
                <a14:useLocalDpi xmlns:a14="http://schemas.microsoft.com/office/drawing/2010/main" val="0"/>
              </a:ext>
            </a:extLst>
          </a:blip>
          <a:srcRect l="26721" t="61257" r="37036" b="35164"/>
          <a:stretch/>
        </p:blipFill>
        <p:spPr>
          <a:xfrm>
            <a:off x="5695953" y="1298577"/>
            <a:ext cx="6210298" cy="356145"/>
          </a:xfrm>
          <a:prstGeom prst="rect">
            <a:avLst/>
          </a:prstGeom>
        </p:spPr>
      </p:pic>
      <p:sp>
        <p:nvSpPr>
          <p:cNvPr id="8" name="Content Placeholder 2">
            <a:extLst>
              <a:ext uri="{FF2B5EF4-FFF2-40B4-BE49-F238E27FC236}">
                <a16:creationId xmlns:a16="http://schemas.microsoft.com/office/drawing/2014/main" id="{523406BD-55DE-4561-A575-9A1C4265C2F5}"/>
              </a:ext>
            </a:extLst>
          </p:cNvPr>
          <p:cNvSpPr txBox="1">
            <a:spLocks/>
          </p:cNvSpPr>
          <p:nvPr/>
        </p:nvSpPr>
        <p:spPr>
          <a:xfrm>
            <a:off x="571499" y="1785224"/>
            <a:ext cx="4314825"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600" dirty="0">
                <a:solidFill>
                  <a:schemeClr val="bg1"/>
                </a:solidFill>
              </a:rPr>
              <a:t>Additionally, the dashboard has capabilities to show the user a detailed trend of the crime rate across the US from 2004 to 2014.</a:t>
            </a:r>
          </a:p>
          <a:p>
            <a:pPr marL="0" indent="0">
              <a:buNone/>
            </a:pPr>
            <a:endParaRPr lang="en-US" sz="2600" dirty="0">
              <a:solidFill>
                <a:schemeClr val="bg1"/>
              </a:solidFill>
            </a:endParaRPr>
          </a:p>
          <a:p>
            <a:pPr marL="0" indent="0">
              <a:buNone/>
            </a:pPr>
            <a:r>
              <a:rPr lang="en-US" sz="2600" dirty="0">
                <a:solidFill>
                  <a:schemeClr val="bg1"/>
                </a:solidFill>
              </a:rPr>
              <a:t>The information includes violent crimes and non-violent crimes.</a:t>
            </a:r>
          </a:p>
        </p:txBody>
      </p:sp>
      <p:sp>
        <p:nvSpPr>
          <p:cNvPr id="12" name="Title 1">
            <a:extLst>
              <a:ext uri="{FF2B5EF4-FFF2-40B4-BE49-F238E27FC236}">
                <a16:creationId xmlns:a16="http://schemas.microsoft.com/office/drawing/2014/main" id="{05C77625-88DE-43B5-9809-C4D91C16AEAA}"/>
              </a:ext>
            </a:extLst>
          </p:cNvPr>
          <p:cNvSpPr txBox="1">
            <a:spLocks/>
          </p:cNvSpPr>
          <p:nvPr/>
        </p:nvSpPr>
        <p:spPr>
          <a:xfrm>
            <a:off x="571500" y="365126"/>
            <a:ext cx="10515600" cy="9017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bg1"/>
                </a:solidFill>
                <a:latin typeface="Arial" panose="020B0604020202020204" pitchFamily="34" charset="0"/>
                <a:cs typeface="Arial" panose="020B0604020202020204" pitchFamily="34" charset="0"/>
              </a:rPr>
              <a:t>Digging deeper…</a:t>
            </a:r>
          </a:p>
        </p:txBody>
      </p:sp>
      <p:cxnSp>
        <p:nvCxnSpPr>
          <p:cNvPr id="10" name="Straight Connector 9">
            <a:extLst>
              <a:ext uri="{FF2B5EF4-FFF2-40B4-BE49-F238E27FC236}">
                <a16:creationId xmlns:a16="http://schemas.microsoft.com/office/drawing/2014/main" id="{FF07CDB8-13F0-4204-909D-41A69EF17C56}"/>
              </a:ext>
            </a:extLst>
          </p:cNvPr>
          <p:cNvCxnSpPr>
            <a:cxnSpLocks/>
          </p:cNvCxnSpPr>
          <p:nvPr/>
        </p:nvCxnSpPr>
        <p:spPr>
          <a:xfrm>
            <a:off x="676275" y="1238250"/>
            <a:ext cx="428625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11" name="Content Placeholder 6" descr="Graphical user interface, chart, line chart&#10;&#10;Description automatically generated">
            <a:extLst>
              <a:ext uri="{FF2B5EF4-FFF2-40B4-BE49-F238E27FC236}">
                <a16:creationId xmlns:a16="http://schemas.microsoft.com/office/drawing/2014/main" id="{981814E3-03B5-4547-8C51-4EA409DB8202}"/>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43737" t="66756" r="20438" b="6840"/>
          <a:stretch/>
        </p:blipFill>
        <p:spPr>
          <a:xfrm>
            <a:off x="5586414" y="2052637"/>
            <a:ext cx="6429375" cy="2752725"/>
          </a:xfrm>
        </p:spPr>
      </p:pic>
      <p:pic>
        <p:nvPicPr>
          <p:cNvPr id="13" name="Content Placeholder 6" descr="Graphical user interface, chart, line chart&#10;&#10;Description automatically generated">
            <a:extLst>
              <a:ext uri="{FF2B5EF4-FFF2-40B4-BE49-F238E27FC236}">
                <a16:creationId xmlns:a16="http://schemas.microsoft.com/office/drawing/2014/main" id="{6FCBDA36-1FE6-412F-B4DF-E6DE79F4794E}"/>
              </a:ext>
            </a:extLst>
          </p:cNvPr>
          <p:cNvPicPr>
            <a:picLocks noChangeAspect="1"/>
          </p:cNvPicPr>
          <p:nvPr/>
        </p:nvPicPr>
        <p:blipFill rotWithShape="1">
          <a:blip r:embed="rId2">
            <a:extLst>
              <a:ext uri="{28A0092B-C50C-407E-A947-70E740481C1C}">
                <a14:useLocalDpi xmlns:a14="http://schemas.microsoft.com/office/drawing/2010/main" val="0"/>
              </a:ext>
            </a:extLst>
          </a:blip>
          <a:srcRect l="79463" t="69700" r="9560" b="27669"/>
          <a:stretch/>
        </p:blipFill>
        <p:spPr>
          <a:xfrm>
            <a:off x="7677354" y="5224057"/>
            <a:ext cx="2638221" cy="367116"/>
          </a:xfrm>
          <a:prstGeom prst="rect">
            <a:avLst/>
          </a:prstGeom>
        </p:spPr>
      </p:pic>
    </p:spTree>
    <p:extLst>
      <p:ext uri="{BB962C8B-B14F-4D97-AF65-F5344CB8AC3E}">
        <p14:creationId xmlns:p14="http://schemas.microsoft.com/office/powerpoint/2010/main" val="325750519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DE57676-041B-FB4E-8691-0A872B8B837D}"/>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000" kern="1200" dirty="0">
                <a:solidFill>
                  <a:schemeClr val="bg1"/>
                </a:solidFill>
                <a:latin typeface="+mj-lt"/>
                <a:ea typeface="+mj-ea"/>
                <a:cs typeface="+mj-cs"/>
              </a:rPr>
              <a:t>10 U.S. States with highest Unemployment rates for the selected year:</a:t>
            </a:r>
          </a:p>
        </p:txBody>
      </p:sp>
      <p:pic>
        <p:nvPicPr>
          <p:cNvPr id="5" name="Content Placeholder 4" descr="Chart&#10;&#10;Description automatically generated">
            <a:extLst>
              <a:ext uri="{FF2B5EF4-FFF2-40B4-BE49-F238E27FC236}">
                <a16:creationId xmlns:a16="http://schemas.microsoft.com/office/drawing/2014/main" id="{96D36E5B-8ABC-184D-9C9E-3FBFFED2FF63}"/>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5804" r="2221"/>
          <a:stretch/>
        </p:blipFill>
        <p:spPr>
          <a:xfrm>
            <a:off x="2197415" y="1675227"/>
            <a:ext cx="7797170" cy="4394199"/>
          </a:xfrm>
          <a:prstGeom prst="rect">
            <a:avLst/>
          </a:prstGeom>
        </p:spPr>
      </p:pic>
    </p:spTree>
    <p:extLst>
      <p:ext uri="{BB962C8B-B14F-4D97-AF65-F5344CB8AC3E}">
        <p14:creationId xmlns:p14="http://schemas.microsoft.com/office/powerpoint/2010/main" val="28765947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Chart&#10;&#10;Description automatically generated">
            <a:extLst>
              <a:ext uri="{FF2B5EF4-FFF2-40B4-BE49-F238E27FC236}">
                <a16:creationId xmlns:a16="http://schemas.microsoft.com/office/drawing/2014/main" id="{1F0077CA-CF1C-6640-9C29-4436D53E15BF}"/>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8351" r="2967"/>
          <a:stretch/>
        </p:blipFill>
        <p:spPr>
          <a:xfrm>
            <a:off x="387927" y="720437"/>
            <a:ext cx="10612581" cy="5456526"/>
          </a:xfrm>
        </p:spPr>
      </p:pic>
    </p:spTree>
    <p:extLst>
      <p:ext uri="{BB962C8B-B14F-4D97-AF65-F5344CB8AC3E}">
        <p14:creationId xmlns:p14="http://schemas.microsoft.com/office/powerpoint/2010/main" val="39602586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0540BCA3-CFAF-4254-9B98-6F442AF27CFB}"/>
              </a:ext>
            </a:extLst>
          </p:cNvPr>
          <p:cNvSpPr>
            <a:spLocks noGrp="1"/>
          </p:cNvSpPr>
          <p:nvPr>
            <p:ph type="subTitle" idx="1"/>
          </p:nvPr>
        </p:nvSpPr>
        <p:spPr>
          <a:xfrm>
            <a:off x="539366" y="5239446"/>
            <a:ext cx="6139694" cy="537442"/>
          </a:xfrm>
        </p:spPr>
        <p:txBody>
          <a:bodyPr>
            <a:normAutofit/>
          </a:bodyPr>
          <a:lstStyle/>
          <a:p>
            <a:pPr algn="l"/>
            <a:r>
              <a:rPr lang="en-US" sz="1800" dirty="0">
                <a:solidFill>
                  <a:srgbClr val="002060"/>
                </a:solidFill>
                <a:latin typeface="Arial" panose="020B0604020202020204" pitchFamily="34" charset="0"/>
                <a:cs typeface="Arial" panose="020B0604020202020204" pitchFamily="34" charset="0"/>
              </a:rPr>
              <a:t>   Joby Augustine	         Ryan Hulett            Karla Robles</a:t>
            </a:r>
          </a:p>
        </p:txBody>
      </p:sp>
      <p:sp>
        <p:nvSpPr>
          <p:cNvPr id="7" name="Rectangle 6">
            <a:extLst>
              <a:ext uri="{FF2B5EF4-FFF2-40B4-BE49-F238E27FC236}">
                <a16:creationId xmlns:a16="http://schemas.microsoft.com/office/drawing/2014/main" id="{5001FC44-9BF7-4E14-93ED-3C310EFB268C}"/>
              </a:ext>
            </a:extLst>
          </p:cNvPr>
          <p:cNvSpPr/>
          <p:nvPr/>
        </p:nvSpPr>
        <p:spPr>
          <a:xfrm>
            <a:off x="539366" y="1520719"/>
            <a:ext cx="11113270" cy="2403686"/>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dirty="0">
                <a:latin typeface="Arial" panose="020B0604020202020204" pitchFamily="34" charset="0"/>
                <a:cs typeface="Arial" panose="020B0604020202020204" pitchFamily="34" charset="0"/>
              </a:rPr>
              <a:t>	</a:t>
            </a:r>
            <a:r>
              <a:rPr lang="en-US" sz="4000" dirty="0">
                <a:latin typeface="Arial" panose="020B0604020202020204" pitchFamily="34" charset="0"/>
                <a:cs typeface="Arial" panose="020B0604020202020204" pitchFamily="34" charset="0"/>
              </a:rPr>
              <a:t>Team Members</a:t>
            </a:r>
          </a:p>
        </p:txBody>
      </p:sp>
      <p:pic>
        <p:nvPicPr>
          <p:cNvPr id="11" name="Graphic 10" descr="Employee badge with solid fill">
            <a:extLst>
              <a:ext uri="{FF2B5EF4-FFF2-40B4-BE49-F238E27FC236}">
                <a16:creationId xmlns:a16="http://schemas.microsoft.com/office/drawing/2014/main" id="{516F7164-34EF-418C-BE23-6E85CA810A1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257272" y="4404012"/>
            <a:ext cx="624548" cy="624548"/>
          </a:xfrm>
          <a:prstGeom prst="rect">
            <a:avLst/>
          </a:prstGeom>
        </p:spPr>
      </p:pic>
      <p:pic>
        <p:nvPicPr>
          <p:cNvPr id="15" name="Graphic 14" descr="Employee badge with solid fill">
            <a:extLst>
              <a:ext uri="{FF2B5EF4-FFF2-40B4-BE49-F238E27FC236}">
                <a16:creationId xmlns:a16="http://schemas.microsoft.com/office/drawing/2014/main" id="{42696A25-FF2C-444D-869C-08B5E348D9A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270911" y="4404012"/>
            <a:ext cx="624548" cy="624548"/>
          </a:xfrm>
          <a:prstGeom prst="rect">
            <a:avLst/>
          </a:prstGeom>
        </p:spPr>
      </p:pic>
      <p:pic>
        <p:nvPicPr>
          <p:cNvPr id="20" name="Picture 19" descr="Businessperson on a computer">
            <a:extLst>
              <a:ext uri="{FF2B5EF4-FFF2-40B4-BE49-F238E27FC236}">
                <a16:creationId xmlns:a16="http://schemas.microsoft.com/office/drawing/2014/main" id="{9C20F25C-4F75-419B-8FD0-52799E6BB67D}"/>
              </a:ext>
            </a:extLst>
          </p:cNvPr>
          <p:cNvPicPr>
            <a:picLocks noChangeAspect="1"/>
          </p:cNvPicPr>
          <p:nvPr/>
        </p:nvPicPr>
        <p:blipFill rotWithShape="1">
          <a:blip r:embed="rId4">
            <a:extLst>
              <a:ext uri="{28A0092B-C50C-407E-A947-70E740481C1C}">
                <a14:useLocalDpi xmlns:a14="http://schemas.microsoft.com/office/drawing/2010/main" val="0"/>
              </a:ext>
            </a:extLst>
          </a:blip>
          <a:srcRect l="13692" r="41012"/>
          <a:stretch/>
        </p:blipFill>
        <p:spPr>
          <a:xfrm>
            <a:off x="7088634" y="595116"/>
            <a:ext cx="4564000" cy="5667768"/>
          </a:xfrm>
          <a:prstGeom prst="rect">
            <a:avLst/>
          </a:prstGeom>
        </p:spPr>
      </p:pic>
      <p:pic>
        <p:nvPicPr>
          <p:cNvPr id="21" name="Graphic 20" descr="Employee badge with solid fill">
            <a:extLst>
              <a:ext uri="{FF2B5EF4-FFF2-40B4-BE49-F238E27FC236}">
                <a16:creationId xmlns:a16="http://schemas.microsoft.com/office/drawing/2014/main" id="{379EFAAE-C4D5-4F2F-9DF3-46729C5CF4F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243633" y="4404012"/>
            <a:ext cx="624548" cy="624548"/>
          </a:xfrm>
          <a:prstGeom prst="rect">
            <a:avLst/>
          </a:prstGeom>
        </p:spPr>
      </p:pic>
    </p:spTree>
    <p:extLst>
      <p:ext uri="{BB962C8B-B14F-4D97-AF65-F5344CB8AC3E}">
        <p14:creationId xmlns:p14="http://schemas.microsoft.com/office/powerpoint/2010/main" val="593425425"/>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descr="Chart&#10;&#10;Description automatically generated">
            <a:extLst>
              <a:ext uri="{FF2B5EF4-FFF2-40B4-BE49-F238E27FC236}">
                <a16:creationId xmlns:a16="http://schemas.microsoft.com/office/drawing/2014/main" id="{63492685-7E80-9C48-8B9A-866C4392753F}"/>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7061" r="1923"/>
          <a:stretch/>
        </p:blipFill>
        <p:spPr>
          <a:xfrm>
            <a:off x="1149927" y="1856508"/>
            <a:ext cx="9892146" cy="4053225"/>
          </a:xfrm>
        </p:spPr>
      </p:pic>
      <p:sp>
        <p:nvSpPr>
          <p:cNvPr id="11" name="Title 1">
            <a:extLst>
              <a:ext uri="{FF2B5EF4-FFF2-40B4-BE49-F238E27FC236}">
                <a16:creationId xmlns:a16="http://schemas.microsoft.com/office/drawing/2014/main" id="{570F5719-5175-A14E-B9EC-863261C17684}"/>
              </a:ext>
            </a:extLst>
          </p:cNvPr>
          <p:cNvSpPr>
            <a:spLocks noGrp="1"/>
          </p:cNvSpPr>
          <p:nvPr>
            <p:ph type="title"/>
          </p:nvPr>
        </p:nvSpPr>
        <p:spPr>
          <a:xfrm>
            <a:off x="178420" y="643467"/>
            <a:ext cx="11589037" cy="744836"/>
          </a:xfrm>
        </p:spPr>
        <p:txBody>
          <a:bodyPr vert="horz" lIns="91440" tIns="45720" rIns="91440" bIns="45720" rtlCol="0" anchor="ctr">
            <a:normAutofit fontScale="90000"/>
          </a:bodyPr>
          <a:lstStyle/>
          <a:p>
            <a:pPr algn="ctr"/>
            <a:r>
              <a:rPr lang="en-US" sz="4000" dirty="0">
                <a:solidFill>
                  <a:srgbClr val="002060"/>
                </a:solidFill>
                <a:latin typeface="Arial" panose="020B0604020202020204" pitchFamily="34" charset="0"/>
                <a:cs typeface="Arial" panose="020B0604020202020204" pitchFamily="34" charset="0"/>
              </a:rPr>
              <a:t>10 U.S. States with highest Crime rates for the selected year:</a:t>
            </a:r>
          </a:p>
        </p:txBody>
      </p:sp>
      <p:cxnSp>
        <p:nvCxnSpPr>
          <p:cNvPr id="4" name="Straight Connector 3">
            <a:extLst>
              <a:ext uri="{FF2B5EF4-FFF2-40B4-BE49-F238E27FC236}">
                <a16:creationId xmlns:a16="http://schemas.microsoft.com/office/drawing/2014/main" id="{6A8038BD-2761-8940-8B54-003953770020}"/>
              </a:ext>
            </a:extLst>
          </p:cNvPr>
          <p:cNvCxnSpPr>
            <a:cxnSpLocks/>
          </p:cNvCxnSpPr>
          <p:nvPr/>
        </p:nvCxnSpPr>
        <p:spPr>
          <a:xfrm>
            <a:off x="912928" y="1571393"/>
            <a:ext cx="10366143" cy="0"/>
          </a:xfrm>
          <a:prstGeom prst="line">
            <a:avLst/>
          </a:prstGeom>
          <a:ln w="127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76998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3A3084-DB70-0347-AFAC-43ACE37CE851}"/>
              </a:ext>
            </a:extLst>
          </p:cNvPr>
          <p:cNvSpPr>
            <a:spLocks noGrp="1"/>
          </p:cNvSpPr>
          <p:nvPr>
            <p:ph type="title"/>
          </p:nvPr>
        </p:nvSpPr>
        <p:spPr>
          <a:xfrm>
            <a:off x="838200" y="287066"/>
            <a:ext cx="10515600" cy="1325563"/>
          </a:xfrm>
        </p:spPr>
        <p:txBody>
          <a:bodyPr/>
          <a:lstStyle/>
          <a:p>
            <a:r>
              <a:rPr lang="en-US" sz="3600" dirty="0">
                <a:solidFill>
                  <a:srgbClr val="002060"/>
                </a:solidFill>
                <a:latin typeface="Arial" panose="020B0604020202020204" pitchFamily="34" charset="0"/>
                <a:cs typeface="Arial" panose="020B0604020202020204" pitchFamily="34" charset="0"/>
              </a:rPr>
              <a:t>Leaflet map for the year selected:</a:t>
            </a:r>
          </a:p>
        </p:txBody>
      </p:sp>
      <p:cxnSp>
        <p:nvCxnSpPr>
          <p:cNvPr id="4" name="Straight Connector 3">
            <a:extLst>
              <a:ext uri="{FF2B5EF4-FFF2-40B4-BE49-F238E27FC236}">
                <a16:creationId xmlns:a16="http://schemas.microsoft.com/office/drawing/2014/main" id="{40B527C4-5B93-B14E-891A-4BF73B4E3D7B}"/>
              </a:ext>
            </a:extLst>
          </p:cNvPr>
          <p:cNvCxnSpPr>
            <a:cxnSpLocks/>
          </p:cNvCxnSpPr>
          <p:nvPr/>
        </p:nvCxnSpPr>
        <p:spPr>
          <a:xfrm>
            <a:off x="912928" y="1392973"/>
            <a:ext cx="10366143" cy="0"/>
          </a:xfrm>
          <a:prstGeom prst="line">
            <a:avLst/>
          </a:prstGeom>
          <a:ln w="12700"/>
        </p:spPr>
        <p:style>
          <a:lnRef idx="1">
            <a:schemeClr val="accent1"/>
          </a:lnRef>
          <a:fillRef idx="0">
            <a:schemeClr val="accent1"/>
          </a:fillRef>
          <a:effectRef idx="0">
            <a:schemeClr val="accent1"/>
          </a:effectRef>
          <a:fontRef idx="minor">
            <a:schemeClr val="tx1"/>
          </a:fontRef>
        </p:style>
      </p:cxnSp>
      <p:pic>
        <p:nvPicPr>
          <p:cNvPr id="8" name="Content Placeholder 7" descr="Graphical user interface, application&#10;&#10;Description automatically generated">
            <a:extLst>
              <a:ext uri="{FF2B5EF4-FFF2-40B4-BE49-F238E27FC236}">
                <a16:creationId xmlns:a16="http://schemas.microsoft.com/office/drawing/2014/main" id="{BAF0B205-38C5-8747-876E-6E68A486B20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05097" y="1825625"/>
            <a:ext cx="8581805" cy="4351338"/>
          </a:xfrm>
        </p:spPr>
      </p:pic>
    </p:spTree>
    <p:extLst>
      <p:ext uri="{BB962C8B-B14F-4D97-AF65-F5344CB8AC3E}">
        <p14:creationId xmlns:p14="http://schemas.microsoft.com/office/powerpoint/2010/main" val="23432604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Graphical user interface, application, map&#10;&#10;Description automatically generated">
            <a:extLst>
              <a:ext uri="{FF2B5EF4-FFF2-40B4-BE49-F238E27FC236}">
                <a16:creationId xmlns:a16="http://schemas.microsoft.com/office/drawing/2014/main" id="{EBB18B8E-9694-774A-9C8B-F0A93FF3732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43526" y="880302"/>
            <a:ext cx="9504948" cy="5097396"/>
          </a:xfrm>
        </p:spPr>
      </p:pic>
    </p:spTree>
    <p:extLst>
      <p:ext uri="{BB962C8B-B14F-4D97-AF65-F5344CB8AC3E}">
        <p14:creationId xmlns:p14="http://schemas.microsoft.com/office/powerpoint/2010/main" val="30044302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Businesswomen brainstorming around a laptop">
            <a:extLst>
              <a:ext uri="{FF2B5EF4-FFF2-40B4-BE49-F238E27FC236}">
                <a16:creationId xmlns:a16="http://schemas.microsoft.com/office/drawing/2014/main" id="{B26CA6E2-F710-4EFB-8737-7A5B6575DF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0317018" cy="6858000"/>
          </a:xfrm>
          <a:prstGeom prst="rect">
            <a:avLst/>
          </a:prstGeom>
        </p:spPr>
      </p:pic>
      <p:sp>
        <p:nvSpPr>
          <p:cNvPr id="9" name="Rectangle 8">
            <a:extLst>
              <a:ext uri="{FF2B5EF4-FFF2-40B4-BE49-F238E27FC236}">
                <a16:creationId xmlns:a16="http://schemas.microsoft.com/office/drawing/2014/main" id="{ACCEC348-E677-448B-997D-0BB2BECEFB79}"/>
              </a:ext>
            </a:extLst>
          </p:cNvPr>
          <p:cNvSpPr/>
          <p:nvPr/>
        </p:nvSpPr>
        <p:spPr>
          <a:xfrm>
            <a:off x="10317018" y="0"/>
            <a:ext cx="1874982" cy="68580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i="1" dirty="0">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BE5FBE85-85A3-48AD-BDE6-0B8D1A6EB1A3}"/>
              </a:ext>
            </a:extLst>
          </p:cNvPr>
          <p:cNvSpPr/>
          <p:nvPr/>
        </p:nvSpPr>
        <p:spPr>
          <a:xfrm>
            <a:off x="5449455" y="1"/>
            <a:ext cx="4867563" cy="6858000"/>
          </a:xfrm>
          <a:prstGeom prst="rect">
            <a:avLst/>
          </a:prstGeom>
          <a:solidFill>
            <a:srgbClr val="00206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buClr>
                <a:schemeClr val="bg1"/>
              </a:buClr>
            </a:pPr>
            <a:r>
              <a:rPr lang="en-US" sz="2400" dirty="0">
                <a:latin typeface="Arial" panose="020B0604020202020204" pitchFamily="34" charset="0"/>
                <a:cs typeface="Arial" panose="020B0604020202020204" pitchFamily="34" charset="0"/>
              </a:rPr>
              <a:t>       </a:t>
            </a:r>
            <a:r>
              <a:rPr lang="en-US" sz="3600" dirty="0">
                <a:latin typeface="Arial" panose="020B0604020202020204" pitchFamily="34" charset="0"/>
                <a:cs typeface="Arial" panose="020B0604020202020204" pitchFamily="34" charset="0"/>
              </a:rPr>
              <a:t>Conclusion</a:t>
            </a:r>
          </a:p>
          <a:p>
            <a:pPr marL="914400" lvl="1" indent="-457200" algn="just">
              <a:buClr>
                <a:schemeClr val="bg1"/>
              </a:buClr>
              <a:buFont typeface="Arial" panose="020B0604020202020204" pitchFamily="34" charset="0"/>
              <a:buChar char="•"/>
            </a:pPr>
            <a:endParaRPr lang="en-US" sz="1400" dirty="0">
              <a:latin typeface="Arial" panose="020B0604020202020204" pitchFamily="34" charset="0"/>
              <a:cs typeface="Arial" panose="020B0604020202020204" pitchFamily="34" charset="0"/>
            </a:endParaRPr>
          </a:p>
          <a:p>
            <a:pPr marL="914400" lvl="1" indent="-457200" algn="just">
              <a:buClr>
                <a:schemeClr val="bg1"/>
              </a:buClr>
              <a:buFont typeface="Arial" panose="020B0604020202020204" pitchFamily="34" charset="0"/>
              <a:buChar char="•"/>
            </a:pPr>
            <a:endParaRPr lang="en-US" sz="1400" dirty="0">
              <a:latin typeface="Arial" panose="020B0604020202020204" pitchFamily="34" charset="0"/>
              <a:cs typeface="Arial" panose="020B0604020202020204" pitchFamily="34" charset="0"/>
            </a:endParaRPr>
          </a:p>
          <a:p>
            <a:pPr marL="914400" lvl="1" indent="-457200" algn="just">
              <a:buClr>
                <a:schemeClr val="bg1"/>
              </a:buClr>
              <a:buFont typeface="Arial" panose="020B0604020202020204" pitchFamily="34" charset="0"/>
              <a:buChar char="•"/>
            </a:pPr>
            <a:endParaRPr lang="en-US" sz="1400" dirty="0">
              <a:latin typeface="Arial" panose="020B0604020202020204" pitchFamily="34" charset="0"/>
              <a:cs typeface="Arial" panose="020B0604020202020204" pitchFamily="34" charset="0"/>
            </a:endParaRPr>
          </a:p>
          <a:p>
            <a:pPr marL="914400" lvl="1" indent="-457200" algn="just">
              <a:buClr>
                <a:schemeClr val="bg1"/>
              </a:buClr>
              <a:buFont typeface="Arial" panose="020B0604020202020204" pitchFamily="34" charset="0"/>
              <a:buChar char="•"/>
            </a:pPr>
            <a:endParaRPr lang="en-US" sz="1400" dirty="0">
              <a:latin typeface="Arial" panose="020B0604020202020204" pitchFamily="34" charset="0"/>
              <a:cs typeface="Arial" panose="020B0604020202020204" pitchFamily="34" charset="0"/>
            </a:endParaRPr>
          </a:p>
          <a:p>
            <a:pPr marL="914400" lvl="1" indent="-457200" algn="just">
              <a:buClr>
                <a:schemeClr val="bg1"/>
              </a:buClr>
              <a:buFont typeface="Arial" panose="020B0604020202020204" pitchFamily="34" charset="0"/>
              <a:buChar char="•"/>
            </a:pPr>
            <a:endParaRPr lang="en-US" sz="1400" dirty="0">
              <a:latin typeface="Arial" panose="020B0604020202020204" pitchFamily="34" charset="0"/>
              <a:cs typeface="Arial" panose="020B0604020202020204" pitchFamily="34" charset="0"/>
            </a:endParaRPr>
          </a:p>
          <a:p>
            <a:pPr lvl="1" algn="just">
              <a:buClr>
                <a:schemeClr val="bg1"/>
              </a:buClr>
            </a:pPr>
            <a:endParaRPr lang="en-US" sz="1400" dirty="0">
              <a:latin typeface="Arial" panose="020B0604020202020204" pitchFamily="34" charset="0"/>
              <a:cs typeface="Arial" panose="020B0604020202020204" pitchFamily="34" charset="0"/>
            </a:endParaRPr>
          </a:p>
          <a:p>
            <a:pPr lvl="1" algn="just">
              <a:buClr>
                <a:schemeClr val="bg1"/>
              </a:buClr>
            </a:pPr>
            <a:endParaRPr lang="en-US" sz="1400" dirty="0">
              <a:latin typeface="Arial" panose="020B0604020202020204" pitchFamily="34" charset="0"/>
              <a:cs typeface="Arial" panose="020B0604020202020204" pitchFamily="34" charset="0"/>
            </a:endParaRPr>
          </a:p>
          <a:p>
            <a:pPr lvl="1" algn="just">
              <a:buClr>
                <a:schemeClr val="bg1"/>
              </a:buClr>
            </a:pPr>
            <a:endParaRPr lang="en-US" sz="1400" dirty="0">
              <a:latin typeface="Arial" panose="020B0604020202020204" pitchFamily="34" charset="0"/>
              <a:cs typeface="Arial" panose="020B0604020202020204" pitchFamily="34" charset="0"/>
            </a:endParaRPr>
          </a:p>
          <a:p>
            <a:pPr lvl="1" algn="just">
              <a:buClr>
                <a:schemeClr val="bg1"/>
              </a:buClr>
            </a:pPr>
            <a:endParaRPr lang="en-US" sz="1400" dirty="0">
              <a:latin typeface="Arial" panose="020B0604020202020204" pitchFamily="34" charset="0"/>
              <a:cs typeface="Arial" panose="020B0604020202020204" pitchFamily="34" charset="0"/>
            </a:endParaRPr>
          </a:p>
          <a:p>
            <a:pPr lvl="1" algn="just">
              <a:buClr>
                <a:schemeClr val="bg1"/>
              </a:buClr>
            </a:pPr>
            <a:endParaRPr lang="en-US" sz="1400" dirty="0">
              <a:latin typeface="Arial" panose="020B0604020202020204" pitchFamily="34" charset="0"/>
              <a:cs typeface="Arial" panose="020B0604020202020204" pitchFamily="34" charset="0"/>
            </a:endParaRPr>
          </a:p>
          <a:p>
            <a:pPr lvl="1" algn="just">
              <a:buClr>
                <a:schemeClr val="bg1"/>
              </a:buClr>
            </a:pPr>
            <a:endParaRPr lang="en-US" sz="1400" dirty="0">
              <a:latin typeface="Arial" panose="020B0604020202020204" pitchFamily="34" charset="0"/>
              <a:cs typeface="Arial" panose="020B0604020202020204" pitchFamily="34" charset="0"/>
            </a:endParaRPr>
          </a:p>
        </p:txBody>
      </p:sp>
      <p:sp>
        <p:nvSpPr>
          <p:cNvPr id="11" name="Content Placeholder 2">
            <a:extLst>
              <a:ext uri="{FF2B5EF4-FFF2-40B4-BE49-F238E27FC236}">
                <a16:creationId xmlns:a16="http://schemas.microsoft.com/office/drawing/2014/main" id="{1BC798A0-EDDF-4F46-9059-0BCF97FFBF1C}"/>
              </a:ext>
            </a:extLst>
          </p:cNvPr>
          <p:cNvSpPr>
            <a:spLocks noGrp="1"/>
          </p:cNvSpPr>
          <p:nvPr>
            <p:ph idx="1"/>
          </p:nvPr>
        </p:nvSpPr>
        <p:spPr>
          <a:xfrm>
            <a:off x="6096001" y="2878570"/>
            <a:ext cx="4017818" cy="3078885"/>
          </a:xfrm>
        </p:spPr>
        <p:txBody>
          <a:bodyPr/>
          <a:lstStyle/>
          <a:p>
            <a:pPr marL="0" indent="0">
              <a:buNone/>
            </a:pPr>
            <a:r>
              <a:rPr lang="en-US" sz="2400" dirty="0">
                <a:solidFill>
                  <a:schemeClr val="bg1"/>
                </a:solidFill>
              </a:rPr>
              <a:t>With this project we were able to see the importance of visualization of the data with an  accurate and digestible way, can help the user to take better decisions by being well informed. </a:t>
            </a:r>
          </a:p>
          <a:p>
            <a:endParaRPr lang="en-US" dirty="0"/>
          </a:p>
        </p:txBody>
      </p:sp>
    </p:spTree>
    <p:extLst>
      <p:ext uri="{BB962C8B-B14F-4D97-AF65-F5344CB8AC3E}">
        <p14:creationId xmlns:p14="http://schemas.microsoft.com/office/powerpoint/2010/main" val="595205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xEl>
                                              <p:pRg st="0" end="0"/>
                                            </p:txEl>
                                          </p:spTgt>
                                        </p:tgtEl>
                                        <p:attrNameLst>
                                          <p:attrName>style.visibility</p:attrName>
                                        </p:attrNameLst>
                                      </p:cBhvr>
                                      <p:to>
                                        <p:strVal val="visible"/>
                                      </p:to>
                                    </p:set>
                                    <p:animEffect transition="in" filter="fade">
                                      <p:cBhvr>
                                        <p:cTn id="12" dur="5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DB0D8-2264-43C3-A892-3A301375338A}"/>
              </a:ext>
            </a:extLst>
          </p:cNvPr>
          <p:cNvSpPr>
            <a:spLocks noGrp="1"/>
          </p:cNvSpPr>
          <p:nvPr>
            <p:ph type="title"/>
          </p:nvPr>
        </p:nvSpPr>
        <p:spPr>
          <a:xfrm>
            <a:off x="5334000" y="2355850"/>
            <a:ext cx="1752600" cy="1325563"/>
          </a:xfrm>
        </p:spPr>
        <p:txBody>
          <a:bodyPr/>
          <a:lstStyle/>
          <a:p>
            <a:r>
              <a:rPr lang="en-US" dirty="0"/>
              <a:t>Q&amp;A</a:t>
            </a:r>
          </a:p>
        </p:txBody>
      </p:sp>
      <p:pic>
        <p:nvPicPr>
          <p:cNvPr id="11" name="Picture 10" descr="Back of people's heads and raised hands at corporate presentation with speaker and whiteboard out of focus in background">
            <a:extLst>
              <a:ext uri="{FF2B5EF4-FFF2-40B4-BE49-F238E27FC236}">
                <a16:creationId xmlns:a16="http://schemas.microsoft.com/office/drawing/2014/main" id="{0923585E-FBA8-409D-B8B5-9C6F458EDE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 y="0"/>
            <a:ext cx="12192001" cy="6858000"/>
          </a:xfrm>
          <a:prstGeom prst="rect">
            <a:avLst/>
          </a:prstGeom>
        </p:spPr>
      </p:pic>
      <p:sp>
        <p:nvSpPr>
          <p:cNvPr id="12" name="Freeform: Shape 11">
            <a:extLst>
              <a:ext uri="{FF2B5EF4-FFF2-40B4-BE49-F238E27FC236}">
                <a16:creationId xmlns:a16="http://schemas.microsoft.com/office/drawing/2014/main" id="{CFD6184F-53C9-4B31-B624-2E513318F145}"/>
              </a:ext>
            </a:extLst>
          </p:cNvPr>
          <p:cNvSpPr/>
          <p:nvPr/>
        </p:nvSpPr>
        <p:spPr>
          <a:xfrm>
            <a:off x="5981700" y="-38100"/>
            <a:ext cx="6210300" cy="6915150"/>
          </a:xfrm>
          <a:custGeom>
            <a:avLst/>
            <a:gdLst>
              <a:gd name="connsiteX0" fmla="*/ 6200775 w 6210300"/>
              <a:gd name="connsiteY0" fmla="*/ 6867525 h 6915150"/>
              <a:gd name="connsiteX1" fmla="*/ 6210300 w 6210300"/>
              <a:gd name="connsiteY1" fmla="*/ 0 h 6915150"/>
              <a:gd name="connsiteX2" fmla="*/ 2876550 w 6210300"/>
              <a:gd name="connsiteY2" fmla="*/ 38100 h 6915150"/>
              <a:gd name="connsiteX3" fmla="*/ 0 w 6210300"/>
              <a:gd name="connsiteY3" fmla="*/ 6915150 h 6915150"/>
              <a:gd name="connsiteX4" fmla="*/ 6200775 w 6210300"/>
              <a:gd name="connsiteY4" fmla="*/ 6867525 h 6915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10300" h="6915150">
                <a:moveTo>
                  <a:pt x="6200775" y="6867525"/>
                </a:moveTo>
                <a:lnTo>
                  <a:pt x="6210300" y="0"/>
                </a:lnTo>
                <a:lnTo>
                  <a:pt x="2876550" y="38100"/>
                </a:lnTo>
                <a:lnTo>
                  <a:pt x="0" y="6915150"/>
                </a:lnTo>
                <a:lnTo>
                  <a:pt x="6200775" y="6867525"/>
                </a:lnTo>
                <a:close/>
              </a:path>
            </a:pathLst>
          </a:cu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800">
              <a:latin typeface="Arial" panose="020B0604020202020204" pitchFamily="34" charset="0"/>
              <a:cs typeface="Arial" panose="020B0604020202020204" pitchFamily="34" charset="0"/>
            </a:endParaRPr>
          </a:p>
        </p:txBody>
      </p:sp>
      <p:pic>
        <p:nvPicPr>
          <p:cNvPr id="16" name="Graphic 15" descr="Badge Question Mark with solid fill">
            <a:extLst>
              <a:ext uri="{FF2B5EF4-FFF2-40B4-BE49-F238E27FC236}">
                <a16:creationId xmlns:a16="http://schemas.microsoft.com/office/drawing/2014/main" id="{B2301318-3CB9-46EA-8D12-1B39F3B582F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521304" y="1898923"/>
            <a:ext cx="1217066" cy="1217066"/>
          </a:xfrm>
          <a:prstGeom prst="rect">
            <a:avLst/>
          </a:prstGeom>
        </p:spPr>
      </p:pic>
      <p:sp>
        <p:nvSpPr>
          <p:cNvPr id="17" name="TextBox 16">
            <a:extLst>
              <a:ext uri="{FF2B5EF4-FFF2-40B4-BE49-F238E27FC236}">
                <a16:creationId xmlns:a16="http://schemas.microsoft.com/office/drawing/2014/main" id="{28285DBA-2552-42CC-9325-59BDFFB06470}"/>
              </a:ext>
            </a:extLst>
          </p:cNvPr>
          <p:cNvSpPr txBox="1"/>
          <p:nvPr/>
        </p:nvSpPr>
        <p:spPr>
          <a:xfrm>
            <a:off x="8572499" y="3386913"/>
            <a:ext cx="3114675" cy="1107996"/>
          </a:xfrm>
          <a:prstGeom prst="rect">
            <a:avLst/>
          </a:prstGeom>
          <a:noFill/>
        </p:spPr>
        <p:txBody>
          <a:bodyPr wrap="square" rtlCol="0">
            <a:spAutoFit/>
          </a:bodyPr>
          <a:lstStyle/>
          <a:p>
            <a:pPr algn="ctr"/>
            <a:r>
              <a:rPr lang="en-US" sz="6600" b="1" dirty="0">
                <a:solidFill>
                  <a:schemeClr val="bg1"/>
                </a:solidFill>
                <a:latin typeface="Arial" panose="020B0604020202020204" pitchFamily="34" charset="0"/>
                <a:cs typeface="Arial" panose="020B0604020202020204" pitchFamily="34" charset="0"/>
              </a:rPr>
              <a:t>Q&amp;A</a:t>
            </a:r>
            <a:endParaRPr lang="en-US" sz="2400" b="1" dirty="0">
              <a:solidFill>
                <a:schemeClr val="bg1"/>
              </a:solidFill>
              <a:latin typeface="Arial" panose="020B0604020202020204" pitchFamily="34" charset="0"/>
              <a:cs typeface="Arial" panose="020B0604020202020204" pitchFamily="34" charset="0"/>
            </a:endParaRPr>
          </a:p>
        </p:txBody>
      </p:sp>
      <p:cxnSp>
        <p:nvCxnSpPr>
          <p:cNvPr id="19" name="Straight Connector 18">
            <a:extLst>
              <a:ext uri="{FF2B5EF4-FFF2-40B4-BE49-F238E27FC236}">
                <a16:creationId xmlns:a16="http://schemas.microsoft.com/office/drawing/2014/main" id="{1F127F02-5058-4854-A79E-9520D02D244C}"/>
              </a:ext>
            </a:extLst>
          </p:cNvPr>
          <p:cNvCxnSpPr>
            <a:cxnSpLocks/>
          </p:cNvCxnSpPr>
          <p:nvPr/>
        </p:nvCxnSpPr>
        <p:spPr>
          <a:xfrm>
            <a:off x="8546992" y="3339288"/>
            <a:ext cx="2927566"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4132588"/>
      </p:ext>
    </p:extLst>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3ADD3F8-0561-4C3E-BDFA-3A033C4ABBA7}"/>
              </a:ext>
            </a:extLst>
          </p:cNvPr>
          <p:cNvSpPr txBox="1">
            <a:spLocks/>
          </p:cNvSpPr>
          <p:nvPr/>
        </p:nvSpPr>
        <p:spPr>
          <a:xfrm>
            <a:off x="0" y="0"/>
            <a:ext cx="4524273" cy="6858000"/>
          </a:xfrm>
          <a:prstGeom prst="rect">
            <a:avLst/>
          </a:prstGeom>
          <a:solidFill>
            <a:schemeClr val="bg1">
              <a:lumMod val="95000"/>
            </a:schemeClr>
          </a:solidFill>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rgbClr val="002060"/>
                </a:solidFill>
                <a:latin typeface="Arial" panose="020B0604020202020204" pitchFamily="34" charset="0"/>
                <a:cs typeface="Arial" panose="020B0604020202020204" pitchFamily="34" charset="0"/>
              </a:rPr>
              <a:t>	</a:t>
            </a:r>
            <a:br>
              <a:rPr lang="en-US" dirty="0">
                <a:solidFill>
                  <a:srgbClr val="002060"/>
                </a:solidFill>
                <a:latin typeface="Arial" panose="020B0604020202020204" pitchFamily="34" charset="0"/>
                <a:cs typeface="Arial" panose="020B0604020202020204" pitchFamily="34" charset="0"/>
              </a:rPr>
            </a:br>
            <a:br>
              <a:rPr lang="en-US" dirty="0">
                <a:solidFill>
                  <a:srgbClr val="002060"/>
                </a:solidFill>
                <a:latin typeface="Arial" panose="020B0604020202020204" pitchFamily="34" charset="0"/>
                <a:cs typeface="Arial" panose="020B0604020202020204" pitchFamily="34" charset="0"/>
              </a:rPr>
            </a:br>
            <a:r>
              <a:rPr lang="en-US" dirty="0">
                <a:solidFill>
                  <a:srgbClr val="002060"/>
                </a:solidFill>
                <a:latin typeface="Arial" panose="020B0604020202020204" pitchFamily="34" charset="0"/>
                <a:cs typeface="Arial" panose="020B0604020202020204" pitchFamily="34" charset="0"/>
              </a:rPr>
              <a:t>	</a:t>
            </a:r>
            <a:br>
              <a:rPr lang="en-US" dirty="0">
                <a:solidFill>
                  <a:srgbClr val="002060"/>
                </a:solidFill>
                <a:latin typeface="Arial" panose="020B0604020202020204" pitchFamily="34" charset="0"/>
                <a:cs typeface="Arial" panose="020B0604020202020204" pitchFamily="34" charset="0"/>
              </a:rPr>
            </a:br>
            <a:br>
              <a:rPr lang="en-US" dirty="0">
                <a:solidFill>
                  <a:srgbClr val="002060"/>
                </a:solidFill>
                <a:latin typeface="Arial" panose="020B0604020202020204" pitchFamily="34" charset="0"/>
                <a:cs typeface="Arial" panose="020B0604020202020204" pitchFamily="34" charset="0"/>
              </a:rPr>
            </a:br>
            <a:br>
              <a:rPr lang="en-US" dirty="0">
                <a:solidFill>
                  <a:srgbClr val="002060"/>
                </a:solidFill>
                <a:latin typeface="Arial" panose="020B0604020202020204" pitchFamily="34" charset="0"/>
                <a:cs typeface="Arial" panose="020B0604020202020204" pitchFamily="34" charset="0"/>
              </a:rPr>
            </a:br>
            <a:br>
              <a:rPr lang="en-US" dirty="0">
                <a:solidFill>
                  <a:srgbClr val="002060"/>
                </a:solidFill>
                <a:latin typeface="Arial" panose="020B0604020202020204" pitchFamily="34" charset="0"/>
                <a:cs typeface="Arial" panose="020B0604020202020204" pitchFamily="34" charset="0"/>
              </a:rPr>
            </a:br>
            <a:br>
              <a:rPr lang="en-US" dirty="0">
                <a:latin typeface="Arial" panose="020B0604020202020204" pitchFamily="34" charset="0"/>
                <a:cs typeface="Arial" panose="020B0604020202020204" pitchFamily="34" charset="0"/>
              </a:rPr>
            </a:br>
            <a:endParaRPr lang="en-US"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1C91FAAA-93C3-4ACD-9044-71F729C3E77A}"/>
              </a:ext>
            </a:extLst>
          </p:cNvPr>
          <p:cNvSpPr/>
          <p:nvPr/>
        </p:nvSpPr>
        <p:spPr>
          <a:xfrm>
            <a:off x="-9525" y="3568594"/>
            <a:ext cx="9944100" cy="2403686"/>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dirty="0">
                <a:latin typeface="Arial" panose="020B0604020202020204" pitchFamily="34" charset="0"/>
                <a:cs typeface="Arial" panose="020B0604020202020204" pitchFamily="34" charset="0"/>
              </a:rPr>
              <a:t>	</a:t>
            </a:r>
            <a:r>
              <a:rPr lang="en-US" sz="4000" dirty="0">
                <a:latin typeface="Arial" panose="020B0604020202020204" pitchFamily="34" charset="0"/>
                <a:cs typeface="Arial" panose="020B0604020202020204" pitchFamily="34" charset="0"/>
              </a:rPr>
              <a:t>Thank You</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Team: 01 - 800 NEED CASH NOW  |  Project 3 </a:t>
            </a:r>
          </a:p>
        </p:txBody>
      </p:sp>
      <p:cxnSp>
        <p:nvCxnSpPr>
          <p:cNvPr id="4" name="Straight Connector 3">
            <a:extLst>
              <a:ext uri="{FF2B5EF4-FFF2-40B4-BE49-F238E27FC236}">
                <a16:creationId xmlns:a16="http://schemas.microsoft.com/office/drawing/2014/main" id="{5D58B4BC-0C16-41E0-ABD2-1933B4AEB3AB}"/>
              </a:ext>
            </a:extLst>
          </p:cNvPr>
          <p:cNvCxnSpPr>
            <a:cxnSpLocks/>
          </p:cNvCxnSpPr>
          <p:nvPr/>
        </p:nvCxnSpPr>
        <p:spPr>
          <a:xfrm>
            <a:off x="1000125" y="4914900"/>
            <a:ext cx="836295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4A9E538C-347D-4AB8-949B-4AED65E8C4F6}"/>
              </a:ext>
            </a:extLst>
          </p:cNvPr>
          <p:cNvSpPr/>
          <p:nvPr/>
        </p:nvSpPr>
        <p:spPr>
          <a:xfrm>
            <a:off x="173780" y="2872332"/>
            <a:ext cx="4176712" cy="6962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2060"/>
                </a:solidFill>
                <a:latin typeface="Arial" panose="020B0604020202020204" pitchFamily="34" charset="0"/>
                <a:cs typeface="Arial" panose="020B0604020202020204" pitchFamily="34" charset="0"/>
              </a:rPr>
              <a:t>Georgia Tech | Analytics Boot camp</a:t>
            </a:r>
          </a:p>
        </p:txBody>
      </p:sp>
    </p:spTree>
    <p:extLst>
      <p:ext uri="{BB962C8B-B14F-4D97-AF65-F5344CB8AC3E}">
        <p14:creationId xmlns:p14="http://schemas.microsoft.com/office/powerpoint/2010/main" val="3394256026"/>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61CDE-6514-495B-9C91-7AD33DA870D1}"/>
              </a:ext>
            </a:extLst>
          </p:cNvPr>
          <p:cNvSpPr>
            <a:spLocks noGrp="1"/>
          </p:cNvSpPr>
          <p:nvPr>
            <p:ph type="title"/>
          </p:nvPr>
        </p:nvSpPr>
        <p:spPr>
          <a:xfrm>
            <a:off x="838200" y="365126"/>
            <a:ext cx="10515600" cy="901700"/>
          </a:xfrm>
        </p:spPr>
        <p:txBody>
          <a:bodyPr>
            <a:normAutofit/>
          </a:bodyPr>
          <a:lstStyle/>
          <a:p>
            <a:r>
              <a:rPr lang="en-US" sz="4000" dirty="0">
                <a:solidFill>
                  <a:srgbClr val="002060"/>
                </a:solidFill>
                <a:latin typeface="Arial" panose="020B0604020202020204" pitchFamily="34" charset="0"/>
                <a:cs typeface="Arial" panose="020B0604020202020204" pitchFamily="34" charset="0"/>
              </a:rPr>
              <a:t>Motivation</a:t>
            </a:r>
          </a:p>
        </p:txBody>
      </p:sp>
      <p:sp>
        <p:nvSpPr>
          <p:cNvPr id="3" name="Content Placeholder 2">
            <a:extLst>
              <a:ext uri="{FF2B5EF4-FFF2-40B4-BE49-F238E27FC236}">
                <a16:creationId xmlns:a16="http://schemas.microsoft.com/office/drawing/2014/main" id="{88F257C6-A42E-4530-954C-2C1747138430}"/>
              </a:ext>
            </a:extLst>
          </p:cNvPr>
          <p:cNvSpPr>
            <a:spLocks noGrp="1"/>
          </p:cNvSpPr>
          <p:nvPr>
            <p:ph idx="1"/>
          </p:nvPr>
        </p:nvSpPr>
        <p:spPr>
          <a:xfrm>
            <a:off x="838200" y="1552575"/>
            <a:ext cx="10515600" cy="4624388"/>
          </a:xfrm>
        </p:spPr>
        <p:txBody>
          <a:bodyPr>
            <a:normAutofit fontScale="92500" lnSpcReduction="20000"/>
          </a:bodyPr>
          <a:lstStyle/>
          <a:p>
            <a:pPr marL="0" indent="0">
              <a:buNone/>
            </a:pPr>
            <a:r>
              <a:rPr lang="en-US" dirty="0">
                <a:latin typeface="Arial" panose="020B0604020202020204" pitchFamily="34" charset="0"/>
                <a:cs typeface="Arial" panose="020B0604020202020204" pitchFamily="34" charset="0"/>
              </a:rPr>
              <a:t>Data sets such as crime rate and unemployment are very valuable tools for making decisions in many different areas</a:t>
            </a:r>
          </a:p>
          <a:p>
            <a:pPr marL="0" indent="0">
              <a:buNone/>
            </a:pPr>
            <a:endParaRPr lang="en-US" sz="1100" dirty="0">
              <a:latin typeface="Arial" panose="020B0604020202020204" pitchFamily="34" charset="0"/>
              <a:cs typeface="Arial" panose="020B0604020202020204" pitchFamily="34" charset="0"/>
            </a:endParaRPr>
          </a:p>
          <a:p>
            <a:pPr marL="0" indent="0">
              <a:buNone/>
            </a:pPr>
            <a:r>
              <a:rPr lang="en-US" dirty="0">
                <a:latin typeface="Arial" panose="020B0604020202020204" pitchFamily="34" charset="0"/>
                <a:cs typeface="Arial" panose="020B0604020202020204" pitchFamily="34" charset="0"/>
              </a:rPr>
              <a:t>	</a:t>
            </a:r>
            <a:r>
              <a:rPr lang="en-US" b="1" dirty="0">
                <a:solidFill>
                  <a:srgbClr val="002060"/>
                </a:solidFill>
                <a:latin typeface="Arial" panose="020B0604020202020204" pitchFamily="34" charset="0"/>
                <a:cs typeface="Arial" panose="020B0604020202020204" pitchFamily="34" charset="0"/>
              </a:rPr>
              <a:t>Quality of Life:</a:t>
            </a:r>
          </a:p>
          <a:p>
            <a:pPr lvl="2"/>
            <a:r>
              <a:rPr lang="en-US" dirty="0">
                <a:latin typeface="Arial" panose="020B0604020202020204" pitchFamily="34" charset="0"/>
                <a:cs typeface="Arial" panose="020B0604020202020204" pitchFamily="34" charset="0"/>
              </a:rPr>
              <a:t>Deciding what city to move in</a:t>
            </a:r>
          </a:p>
          <a:p>
            <a:pPr lvl="2"/>
            <a:r>
              <a:rPr lang="en-US" dirty="0">
                <a:latin typeface="Arial" panose="020B0604020202020204" pitchFamily="34" charset="0"/>
                <a:cs typeface="Arial" panose="020B0604020202020204" pitchFamily="34" charset="0"/>
              </a:rPr>
              <a:t>What city would you want to raise your family</a:t>
            </a:r>
          </a:p>
          <a:p>
            <a:pPr marL="971550" lvl="1" indent="-514350">
              <a:buFont typeface="+mj-lt"/>
              <a:buAutoNum type="arabicPeriod"/>
            </a:pPr>
            <a:endParaRPr lang="en-US" dirty="0">
              <a:latin typeface="Arial" panose="020B0604020202020204" pitchFamily="34" charset="0"/>
              <a:cs typeface="Arial" panose="020B0604020202020204" pitchFamily="34" charset="0"/>
            </a:endParaRPr>
          </a:p>
          <a:p>
            <a:pPr marL="0" indent="0">
              <a:buNone/>
            </a:pPr>
            <a:r>
              <a:rPr lang="en-US" dirty="0">
                <a:latin typeface="Arial" panose="020B0604020202020204" pitchFamily="34" charset="0"/>
                <a:cs typeface="Arial" panose="020B0604020202020204" pitchFamily="34" charset="0"/>
              </a:rPr>
              <a:t>	</a:t>
            </a:r>
            <a:r>
              <a:rPr lang="en-US" b="1" dirty="0">
                <a:solidFill>
                  <a:srgbClr val="002060"/>
                </a:solidFill>
                <a:latin typeface="Arial" panose="020B0604020202020204" pitchFamily="34" charset="0"/>
                <a:cs typeface="Arial" panose="020B0604020202020204" pitchFamily="34" charset="0"/>
              </a:rPr>
              <a:t>Employment</a:t>
            </a:r>
          </a:p>
          <a:p>
            <a:pPr lvl="2"/>
            <a:r>
              <a:rPr lang="en-US" dirty="0">
                <a:latin typeface="Arial" panose="020B0604020202020204" pitchFamily="34" charset="0"/>
                <a:cs typeface="Arial" panose="020B0604020202020204" pitchFamily="34" charset="0"/>
              </a:rPr>
              <a:t>When evaluating different job offers that require relocation</a:t>
            </a:r>
          </a:p>
          <a:p>
            <a:pPr marL="914400" lvl="2" indent="0">
              <a:buNone/>
            </a:pPr>
            <a:endParaRPr lang="en-US" dirty="0">
              <a:latin typeface="Arial" panose="020B0604020202020204" pitchFamily="34" charset="0"/>
              <a:cs typeface="Arial" panose="020B0604020202020204" pitchFamily="34" charset="0"/>
            </a:endParaRPr>
          </a:p>
          <a:p>
            <a:pPr marL="914400" lvl="2" indent="0">
              <a:buNone/>
            </a:pPr>
            <a:endParaRPr lang="en-US" dirty="0">
              <a:latin typeface="Arial" panose="020B0604020202020204" pitchFamily="34" charset="0"/>
              <a:cs typeface="Arial" panose="020B0604020202020204" pitchFamily="34" charset="0"/>
            </a:endParaRPr>
          </a:p>
          <a:p>
            <a:pPr marL="0" indent="0">
              <a:buNone/>
            </a:pPr>
            <a:r>
              <a:rPr lang="en-US" dirty="0">
                <a:latin typeface="Arial" panose="020B0604020202020204" pitchFamily="34" charset="0"/>
                <a:cs typeface="Arial" panose="020B0604020202020204" pitchFamily="34" charset="0"/>
              </a:rPr>
              <a:t>	</a:t>
            </a:r>
            <a:r>
              <a:rPr lang="en-US" b="1" dirty="0">
                <a:solidFill>
                  <a:srgbClr val="002060"/>
                </a:solidFill>
                <a:latin typeface="Arial" panose="020B0604020202020204" pitchFamily="34" charset="0"/>
                <a:cs typeface="Arial" panose="020B0604020202020204" pitchFamily="34" charset="0"/>
              </a:rPr>
              <a:t>Investment</a:t>
            </a:r>
          </a:p>
          <a:p>
            <a:pPr lvl="2"/>
            <a:r>
              <a:rPr lang="en-US" dirty="0">
                <a:latin typeface="Arial" panose="020B0604020202020204" pitchFamily="34" charset="0"/>
                <a:cs typeface="Arial" panose="020B0604020202020204" pitchFamily="34" charset="0"/>
              </a:rPr>
              <a:t>When buying a house</a:t>
            </a:r>
          </a:p>
          <a:p>
            <a:pPr lvl="2"/>
            <a:r>
              <a:rPr lang="en-US" dirty="0">
                <a:latin typeface="Arial" panose="020B0604020202020204" pitchFamily="34" charset="0"/>
                <a:cs typeface="Arial" panose="020B0604020202020204" pitchFamily="34" charset="0"/>
              </a:rPr>
              <a:t>When investing in commercial or vacation real estate</a:t>
            </a:r>
          </a:p>
        </p:txBody>
      </p:sp>
      <p:cxnSp>
        <p:nvCxnSpPr>
          <p:cNvPr id="4" name="Straight Connector 3">
            <a:extLst>
              <a:ext uri="{FF2B5EF4-FFF2-40B4-BE49-F238E27FC236}">
                <a16:creationId xmlns:a16="http://schemas.microsoft.com/office/drawing/2014/main" id="{C7D65DC7-7596-426D-852D-020FE819E563}"/>
              </a:ext>
            </a:extLst>
          </p:cNvPr>
          <p:cNvCxnSpPr>
            <a:cxnSpLocks/>
          </p:cNvCxnSpPr>
          <p:nvPr/>
        </p:nvCxnSpPr>
        <p:spPr>
          <a:xfrm>
            <a:off x="940032" y="1181100"/>
            <a:ext cx="10366143"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12CE874A-2676-4FAB-83EF-BB42C454F0D8}"/>
              </a:ext>
            </a:extLst>
          </p:cNvPr>
          <p:cNvSpPr/>
          <p:nvPr/>
        </p:nvSpPr>
        <p:spPr>
          <a:xfrm>
            <a:off x="1307563" y="2483324"/>
            <a:ext cx="393715" cy="842477"/>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Arial" panose="020B0604020202020204" pitchFamily="34" charset="0"/>
                <a:cs typeface="Arial" panose="020B0604020202020204" pitchFamily="34" charset="0"/>
              </a:rPr>
              <a:t>1</a:t>
            </a:r>
          </a:p>
        </p:txBody>
      </p:sp>
      <p:sp>
        <p:nvSpPr>
          <p:cNvPr id="7" name="Rectangle 6">
            <a:extLst>
              <a:ext uri="{FF2B5EF4-FFF2-40B4-BE49-F238E27FC236}">
                <a16:creationId xmlns:a16="http://schemas.microsoft.com/office/drawing/2014/main" id="{7260F96D-B942-4EBB-A7AF-6176914256E8}"/>
              </a:ext>
            </a:extLst>
          </p:cNvPr>
          <p:cNvSpPr/>
          <p:nvPr/>
        </p:nvSpPr>
        <p:spPr>
          <a:xfrm>
            <a:off x="1313391" y="3706095"/>
            <a:ext cx="393715" cy="842477"/>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Arial" panose="020B0604020202020204" pitchFamily="34" charset="0"/>
                <a:cs typeface="Arial" panose="020B0604020202020204" pitchFamily="34" charset="0"/>
              </a:rPr>
              <a:t>2</a:t>
            </a:r>
          </a:p>
        </p:txBody>
      </p:sp>
      <p:sp>
        <p:nvSpPr>
          <p:cNvPr id="8" name="Rectangle 7">
            <a:extLst>
              <a:ext uri="{FF2B5EF4-FFF2-40B4-BE49-F238E27FC236}">
                <a16:creationId xmlns:a16="http://schemas.microsoft.com/office/drawing/2014/main" id="{E3AA768C-B7F6-4EF4-B7A6-EDA7DA7E4994}"/>
              </a:ext>
            </a:extLst>
          </p:cNvPr>
          <p:cNvSpPr/>
          <p:nvPr/>
        </p:nvSpPr>
        <p:spPr>
          <a:xfrm>
            <a:off x="1307563" y="4928867"/>
            <a:ext cx="393715" cy="842477"/>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Arial" panose="020B0604020202020204" pitchFamily="34" charset="0"/>
                <a:cs typeface="Arial" panose="020B0604020202020204" pitchFamily="34" charset="0"/>
              </a:rPr>
              <a:t>3</a:t>
            </a:r>
            <a:endParaRPr lang="en-US"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0740814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 calcmode="lin" valueType="num">
                                      <p:cBhvr additive="base">
                                        <p:cTn id="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2" end="2"/>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anim calcmode="lin" valueType="num">
                                      <p:cBhvr additive="base">
                                        <p:cTn id="1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3" end="3"/>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 calcmode="lin" valueType="num">
                                      <p:cBhvr additive="base">
                                        <p:cTn id="1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4" end="4"/>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 calcmode="lin" valueType="num">
                                      <p:cBhvr additive="base">
                                        <p:cTn id="25"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6" end="6"/>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anim calcmode="lin" valueType="num">
                                      <p:cBhvr additive="base">
                                        <p:cTn id="2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7" end="7"/>
                                            </p:txEl>
                                          </p:spTgt>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7"/>
                                        </p:tgtEl>
                                        <p:attrNameLst>
                                          <p:attrName>style.visibility</p:attrName>
                                        </p:attrNameLst>
                                      </p:cBhvr>
                                      <p:to>
                                        <p:strVal val="visible"/>
                                      </p:to>
                                    </p:set>
                                    <p:anim calcmode="lin" valueType="num">
                                      <p:cBhvr additive="base">
                                        <p:cTn id="33" dur="500" fill="hold"/>
                                        <p:tgtEl>
                                          <p:spTgt spid="7"/>
                                        </p:tgtEl>
                                        <p:attrNameLst>
                                          <p:attrName>ppt_x</p:attrName>
                                        </p:attrNameLst>
                                      </p:cBhvr>
                                      <p:tavLst>
                                        <p:tav tm="0">
                                          <p:val>
                                            <p:strVal val="#ppt_x"/>
                                          </p:val>
                                        </p:tav>
                                        <p:tav tm="100000">
                                          <p:val>
                                            <p:strVal val="#ppt_x"/>
                                          </p:val>
                                        </p:tav>
                                      </p:tavLst>
                                    </p:anim>
                                    <p:anim calcmode="lin" valueType="num">
                                      <p:cBhvr additive="base">
                                        <p:cTn id="3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3">
                                            <p:txEl>
                                              <p:pRg st="10" end="10"/>
                                            </p:txEl>
                                          </p:spTgt>
                                        </p:tgtEl>
                                        <p:attrNameLst>
                                          <p:attrName>style.visibility</p:attrName>
                                        </p:attrNameLst>
                                      </p:cBhvr>
                                      <p:to>
                                        <p:strVal val="visible"/>
                                      </p:to>
                                    </p:set>
                                    <p:anim calcmode="lin" valueType="num">
                                      <p:cBhvr additive="base">
                                        <p:cTn id="39"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3">
                                            <p:txEl>
                                              <p:pRg st="10" end="10"/>
                                            </p:txEl>
                                          </p:spTgt>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3">
                                            <p:txEl>
                                              <p:pRg st="11" end="11"/>
                                            </p:txEl>
                                          </p:spTgt>
                                        </p:tgtEl>
                                        <p:attrNameLst>
                                          <p:attrName>style.visibility</p:attrName>
                                        </p:attrNameLst>
                                      </p:cBhvr>
                                      <p:to>
                                        <p:strVal val="visible"/>
                                      </p:to>
                                    </p:set>
                                    <p:anim calcmode="lin" valueType="num">
                                      <p:cBhvr additive="base">
                                        <p:cTn id="43" dur="500" fill="hold"/>
                                        <p:tgtEl>
                                          <p:spTgt spid="3">
                                            <p:txEl>
                                              <p:pRg st="11" end="11"/>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11" end="11"/>
                                            </p:txEl>
                                          </p:spTgt>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3">
                                            <p:txEl>
                                              <p:pRg st="12" end="12"/>
                                            </p:txEl>
                                          </p:spTgt>
                                        </p:tgtEl>
                                        <p:attrNameLst>
                                          <p:attrName>style.visibility</p:attrName>
                                        </p:attrNameLst>
                                      </p:cBhvr>
                                      <p:to>
                                        <p:strVal val="visible"/>
                                      </p:to>
                                    </p:set>
                                    <p:anim calcmode="lin" valueType="num">
                                      <p:cBhvr additive="base">
                                        <p:cTn id="47" dur="500" fill="hold"/>
                                        <p:tgtEl>
                                          <p:spTgt spid="3">
                                            <p:txEl>
                                              <p:pRg st="12" end="12"/>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3">
                                            <p:txEl>
                                              <p:pRg st="12" end="12"/>
                                            </p:txEl>
                                          </p:spTgt>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8"/>
                                        </p:tgtEl>
                                        <p:attrNameLst>
                                          <p:attrName>style.visibility</p:attrName>
                                        </p:attrNameLst>
                                      </p:cBhvr>
                                      <p:to>
                                        <p:strVal val="visible"/>
                                      </p:to>
                                    </p:set>
                                    <p:anim calcmode="lin" valueType="num">
                                      <p:cBhvr additive="base">
                                        <p:cTn id="51" dur="500" fill="hold"/>
                                        <p:tgtEl>
                                          <p:spTgt spid="8"/>
                                        </p:tgtEl>
                                        <p:attrNameLst>
                                          <p:attrName>ppt_x</p:attrName>
                                        </p:attrNameLst>
                                      </p:cBhvr>
                                      <p:tavLst>
                                        <p:tav tm="0">
                                          <p:val>
                                            <p:strVal val="#ppt_x"/>
                                          </p:val>
                                        </p:tav>
                                        <p:tav tm="100000">
                                          <p:val>
                                            <p:strVal val="#ppt_x"/>
                                          </p:val>
                                        </p:tav>
                                      </p:tavLst>
                                    </p:anim>
                                    <p:anim calcmode="lin" valueType="num">
                                      <p:cBhvr additive="base">
                                        <p:cTn id="5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61CDE-6514-495B-9C91-7AD33DA870D1}"/>
              </a:ext>
            </a:extLst>
          </p:cNvPr>
          <p:cNvSpPr>
            <a:spLocks noGrp="1"/>
          </p:cNvSpPr>
          <p:nvPr>
            <p:ph type="title"/>
          </p:nvPr>
        </p:nvSpPr>
        <p:spPr>
          <a:xfrm>
            <a:off x="838200" y="365126"/>
            <a:ext cx="10515600" cy="901700"/>
          </a:xfrm>
        </p:spPr>
        <p:txBody>
          <a:bodyPr>
            <a:normAutofit/>
          </a:bodyPr>
          <a:lstStyle/>
          <a:p>
            <a:r>
              <a:rPr lang="en-US" sz="4000" dirty="0">
                <a:solidFill>
                  <a:srgbClr val="002060"/>
                </a:solidFill>
                <a:latin typeface="Arial" panose="020B0604020202020204" pitchFamily="34" charset="0"/>
                <a:cs typeface="Arial" panose="020B0604020202020204" pitchFamily="34" charset="0"/>
              </a:rPr>
              <a:t>Analytics Solution</a:t>
            </a:r>
          </a:p>
        </p:txBody>
      </p:sp>
      <p:sp>
        <p:nvSpPr>
          <p:cNvPr id="3" name="Content Placeholder 2">
            <a:extLst>
              <a:ext uri="{FF2B5EF4-FFF2-40B4-BE49-F238E27FC236}">
                <a16:creationId xmlns:a16="http://schemas.microsoft.com/office/drawing/2014/main" id="{88F257C6-A42E-4530-954C-2C1747138430}"/>
              </a:ext>
            </a:extLst>
          </p:cNvPr>
          <p:cNvSpPr>
            <a:spLocks noGrp="1"/>
          </p:cNvSpPr>
          <p:nvPr>
            <p:ph idx="1"/>
          </p:nvPr>
        </p:nvSpPr>
        <p:spPr>
          <a:xfrm>
            <a:off x="838200" y="1552575"/>
            <a:ext cx="10515600" cy="4624388"/>
          </a:xfrm>
        </p:spPr>
        <p:txBody>
          <a:bodyPr>
            <a:normAutofit fontScale="92500" lnSpcReduction="20000"/>
          </a:bodyPr>
          <a:lstStyle/>
          <a:p>
            <a:pPr marL="0" indent="0" algn="just">
              <a:buNone/>
            </a:pPr>
            <a:r>
              <a:rPr lang="en-US" sz="2600" dirty="0">
                <a:latin typeface="Arial" panose="020B0604020202020204" pitchFamily="34" charset="0"/>
                <a:cs typeface="Arial" panose="020B0604020202020204" pitchFamily="34" charset="0"/>
              </a:rPr>
              <a:t>To solve these and many other questions, our team put together a dashboard that helps the user visualize this data in a very easy way.</a:t>
            </a:r>
          </a:p>
          <a:p>
            <a:pPr marL="0" indent="0" algn="just">
              <a:buNone/>
            </a:pPr>
            <a:r>
              <a:rPr lang="en-US" sz="2600" dirty="0">
                <a:latin typeface="Arial" panose="020B0604020202020204" pitchFamily="34" charset="0"/>
                <a:cs typeface="Arial" panose="020B0604020202020204" pitchFamily="34" charset="0"/>
              </a:rPr>
              <a:t>To achieve this, the team used the following tools in python:</a:t>
            </a:r>
          </a:p>
          <a:p>
            <a:pPr marL="0" indent="0">
              <a:buNone/>
            </a:pPr>
            <a:endParaRPr lang="en-US" sz="1100" dirty="0">
              <a:latin typeface="Arial" panose="020B0604020202020204" pitchFamily="34" charset="0"/>
              <a:cs typeface="Arial" panose="020B0604020202020204" pitchFamily="34" charset="0"/>
            </a:endParaRPr>
          </a:p>
          <a:p>
            <a:pPr marL="0" indent="0">
              <a:buNone/>
            </a:pPr>
            <a:endParaRPr lang="en-US" sz="1100" dirty="0">
              <a:latin typeface="Arial" panose="020B0604020202020204" pitchFamily="34" charset="0"/>
              <a:cs typeface="Arial" panose="020B0604020202020204" pitchFamily="34" charset="0"/>
            </a:endParaRPr>
          </a:p>
          <a:p>
            <a:pPr lvl="4">
              <a:buClr>
                <a:srgbClr val="002060"/>
              </a:buClr>
            </a:pPr>
            <a:r>
              <a:rPr lang="en-US" sz="2400" b="1" dirty="0">
                <a:solidFill>
                  <a:srgbClr val="002060"/>
                </a:solidFill>
                <a:latin typeface="Arial" panose="020B0604020202020204" pitchFamily="34" charset="0"/>
                <a:cs typeface="Arial" panose="020B0604020202020204" pitchFamily="34" charset="0"/>
              </a:rPr>
              <a:t>Pandas</a:t>
            </a:r>
          </a:p>
          <a:p>
            <a:pPr marL="1371600" lvl="3" indent="0">
              <a:buClr>
                <a:srgbClr val="002060"/>
              </a:buClr>
              <a:buNone/>
            </a:pPr>
            <a:endParaRPr lang="en-US" sz="2400" dirty="0">
              <a:latin typeface="Arial" panose="020B0604020202020204" pitchFamily="34" charset="0"/>
              <a:cs typeface="Arial" panose="020B0604020202020204" pitchFamily="34" charset="0"/>
            </a:endParaRPr>
          </a:p>
          <a:p>
            <a:pPr marL="1371600" lvl="3" indent="0">
              <a:buClr>
                <a:srgbClr val="002060"/>
              </a:buClr>
              <a:buNone/>
            </a:pPr>
            <a:endParaRPr lang="en-US" sz="2400" dirty="0">
              <a:latin typeface="Arial" panose="020B0604020202020204" pitchFamily="34" charset="0"/>
              <a:cs typeface="Arial" panose="020B0604020202020204" pitchFamily="34" charset="0"/>
            </a:endParaRPr>
          </a:p>
          <a:p>
            <a:pPr lvl="4">
              <a:buClr>
                <a:srgbClr val="002060"/>
              </a:buClr>
            </a:pPr>
            <a:r>
              <a:rPr lang="en-US" sz="2400" b="1" dirty="0">
                <a:solidFill>
                  <a:srgbClr val="002060"/>
                </a:solidFill>
                <a:latin typeface="Arial" panose="020B0604020202020204" pitchFamily="34" charset="0"/>
                <a:cs typeface="Arial" panose="020B0604020202020204" pitchFamily="34" charset="0"/>
              </a:rPr>
              <a:t>NumPy</a:t>
            </a:r>
          </a:p>
          <a:p>
            <a:pPr marL="1828800" lvl="4" indent="0">
              <a:buClr>
                <a:srgbClr val="002060"/>
              </a:buClr>
              <a:buNone/>
            </a:pPr>
            <a:endParaRPr lang="en-US" sz="2400" dirty="0">
              <a:latin typeface="Arial" panose="020B0604020202020204" pitchFamily="34" charset="0"/>
              <a:cs typeface="Arial" panose="020B0604020202020204" pitchFamily="34" charset="0"/>
            </a:endParaRPr>
          </a:p>
          <a:p>
            <a:pPr marL="1828800" lvl="4" indent="0">
              <a:buClr>
                <a:srgbClr val="002060"/>
              </a:buClr>
              <a:buNone/>
            </a:pPr>
            <a:endParaRPr lang="en-US" sz="2400" dirty="0">
              <a:latin typeface="Arial" panose="020B0604020202020204" pitchFamily="34" charset="0"/>
              <a:cs typeface="Arial" panose="020B0604020202020204" pitchFamily="34" charset="0"/>
            </a:endParaRPr>
          </a:p>
          <a:p>
            <a:pPr lvl="4">
              <a:buClr>
                <a:srgbClr val="002060"/>
              </a:buClr>
            </a:pPr>
            <a:r>
              <a:rPr lang="en-US" sz="2400" b="1" dirty="0" err="1">
                <a:solidFill>
                  <a:srgbClr val="002060"/>
                </a:solidFill>
                <a:latin typeface="Arial" panose="020B0604020202020204" pitchFamily="34" charset="0"/>
                <a:cs typeface="Arial" panose="020B0604020202020204" pitchFamily="34" charset="0"/>
              </a:rPr>
              <a:t>Plotly</a:t>
            </a:r>
            <a:endParaRPr lang="en-US" sz="2400" b="1" dirty="0">
              <a:solidFill>
                <a:srgbClr val="002060"/>
              </a:solidFill>
              <a:latin typeface="Arial" panose="020B0604020202020204" pitchFamily="34" charset="0"/>
              <a:cs typeface="Arial" panose="020B0604020202020204" pitchFamily="34" charset="0"/>
            </a:endParaRPr>
          </a:p>
          <a:p>
            <a:pPr lvl="4">
              <a:buClr>
                <a:srgbClr val="002060"/>
              </a:buClr>
            </a:pPr>
            <a:endParaRPr lang="en-US" sz="2400" b="1" dirty="0">
              <a:solidFill>
                <a:srgbClr val="002060"/>
              </a:solidFill>
              <a:latin typeface="Arial" panose="020B0604020202020204" pitchFamily="34" charset="0"/>
              <a:cs typeface="Arial" panose="020B0604020202020204" pitchFamily="34" charset="0"/>
            </a:endParaRPr>
          </a:p>
          <a:p>
            <a:endParaRPr lang="en-US" dirty="0"/>
          </a:p>
          <a:p>
            <a:pPr lvl="4"/>
            <a:r>
              <a:rPr lang="en-US" sz="2400" b="1" dirty="0" err="1">
                <a:solidFill>
                  <a:srgbClr val="002060"/>
                </a:solidFill>
                <a:latin typeface="Arial" panose="020B0604020202020204" pitchFamily="34" charset="0"/>
                <a:cs typeface="Arial" panose="020B0604020202020204" pitchFamily="34" charset="0"/>
              </a:rPr>
              <a:t>Jupyter</a:t>
            </a:r>
            <a:r>
              <a:rPr lang="en-US" sz="2400" b="1" dirty="0">
                <a:solidFill>
                  <a:srgbClr val="002060"/>
                </a:solidFill>
                <a:latin typeface="Arial" panose="020B0604020202020204" pitchFamily="34" charset="0"/>
                <a:cs typeface="Arial" panose="020B0604020202020204" pitchFamily="34" charset="0"/>
              </a:rPr>
              <a:t> Notebook</a:t>
            </a:r>
          </a:p>
        </p:txBody>
      </p:sp>
      <p:cxnSp>
        <p:nvCxnSpPr>
          <p:cNvPr id="4" name="Straight Connector 3">
            <a:extLst>
              <a:ext uri="{FF2B5EF4-FFF2-40B4-BE49-F238E27FC236}">
                <a16:creationId xmlns:a16="http://schemas.microsoft.com/office/drawing/2014/main" id="{C7D65DC7-7596-426D-852D-020FE819E563}"/>
              </a:ext>
            </a:extLst>
          </p:cNvPr>
          <p:cNvCxnSpPr>
            <a:cxnSpLocks/>
          </p:cNvCxnSpPr>
          <p:nvPr/>
        </p:nvCxnSpPr>
        <p:spPr>
          <a:xfrm>
            <a:off x="940032" y="1181100"/>
            <a:ext cx="10366143" cy="0"/>
          </a:xfrm>
          <a:prstGeom prst="line">
            <a:avLst/>
          </a:prstGeom>
          <a:ln w="12700"/>
        </p:spPr>
        <p:style>
          <a:lnRef idx="1">
            <a:schemeClr val="accent1"/>
          </a:lnRef>
          <a:fillRef idx="0">
            <a:schemeClr val="accent1"/>
          </a:fillRef>
          <a:effectRef idx="0">
            <a:schemeClr val="accent1"/>
          </a:effectRef>
          <a:fontRef idx="minor">
            <a:schemeClr val="tx1"/>
          </a:fontRef>
        </p:style>
      </p:cxnSp>
      <p:pic>
        <p:nvPicPr>
          <p:cNvPr id="9" name="Picture 2" descr="pandas (software) - Wikipedia">
            <a:extLst>
              <a:ext uri="{FF2B5EF4-FFF2-40B4-BE49-F238E27FC236}">
                <a16:creationId xmlns:a16="http://schemas.microsoft.com/office/drawing/2014/main" id="{C7079DDE-BA11-443C-AE19-5B54DECB66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88571" y="2855308"/>
            <a:ext cx="1867113" cy="70605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How to create NumPy arrays from scratch? | by Tanu N Prabhu | Towards Data  Science">
            <a:extLst>
              <a:ext uri="{FF2B5EF4-FFF2-40B4-BE49-F238E27FC236}">
                <a16:creationId xmlns:a16="http://schemas.microsoft.com/office/drawing/2014/main" id="{2FF47FA2-4592-4A7B-B08F-27BE2A2F84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92896" y="3628524"/>
            <a:ext cx="1973202" cy="789279"/>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Straight Connector 11">
            <a:extLst>
              <a:ext uri="{FF2B5EF4-FFF2-40B4-BE49-F238E27FC236}">
                <a16:creationId xmlns:a16="http://schemas.microsoft.com/office/drawing/2014/main" id="{93806C29-837C-4BE5-9DDC-BA3EEF269C04}"/>
              </a:ext>
            </a:extLst>
          </p:cNvPr>
          <p:cNvCxnSpPr/>
          <p:nvPr/>
        </p:nvCxnSpPr>
        <p:spPr>
          <a:xfrm>
            <a:off x="5649536" y="3149883"/>
            <a:ext cx="0" cy="2857500"/>
          </a:xfrm>
          <a:prstGeom prst="line">
            <a:avLst/>
          </a:prstGeom>
          <a:ln>
            <a:solidFill>
              <a:srgbClr val="002060"/>
            </a:solidFill>
          </a:ln>
        </p:spPr>
        <p:style>
          <a:lnRef idx="1">
            <a:schemeClr val="accent1"/>
          </a:lnRef>
          <a:fillRef idx="0">
            <a:schemeClr val="accent1"/>
          </a:fillRef>
          <a:effectRef idx="0">
            <a:schemeClr val="accent1"/>
          </a:effectRef>
          <a:fontRef idx="minor">
            <a:schemeClr val="tx1"/>
          </a:fontRef>
        </p:style>
      </p:cxnSp>
      <p:pic>
        <p:nvPicPr>
          <p:cNvPr id="1028" name="Picture 4" descr="Plotly - Wikipedia">
            <a:extLst>
              <a:ext uri="{FF2B5EF4-FFF2-40B4-BE49-F238E27FC236}">
                <a16:creationId xmlns:a16="http://schemas.microsoft.com/office/drawing/2014/main" id="{0E3E2C53-4B50-4437-922F-35A908659DC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99898" y="4484963"/>
            <a:ext cx="2055786" cy="68526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Project Jupyter - Wikipedia">
            <a:extLst>
              <a:ext uri="{FF2B5EF4-FFF2-40B4-BE49-F238E27FC236}">
                <a16:creationId xmlns:a16="http://schemas.microsoft.com/office/drawing/2014/main" id="{907F9095-E13D-4ECE-91BD-076C2E62DCE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88058" y="5305425"/>
            <a:ext cx="879467" cy="10193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552827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500"/>
                                        <p:tgtEl>
                                          <p:spTgt spid="3">
                                            <p:txEl>
                                              <p:pRg st="4" end="4"/>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animEffect transition="in" filter="fade">
                                      <p:cBhvr>
                                        <p:cTn id="15" dur="500"/>
                                        <p:tgtEl>
                                          <p:spTgt spid="3">
                                            <p:txEl>
                                              <p:pRg st="7" end="7"/>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10" end="10"/>
                                            </p:txEl>
                                          </p:spTgt>
                                        </p:tgtEl>
                                        <p:attrNameLst>
                                          <p:attrName>style.visibility</p:attrName>
                                        </p:attrNameLst>
                                      </p:cBhvr>
                                      <p:to>
                                        <p:strVal val="visible"/>
                                      </p:to>
                                    </p:set>
                                    <p:animEffect transition="in" filter="fade">
                                      <p:cBhvr>
                                        <p:cTn id="23" dur="500"/>
                                        <p:tgtEl>
                                          <p:spTgt spid="3">
                                            <p:txEl>
                                              <p:pRg st="10" end="10"/>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1028"/>
                                        </p:tgtEl>
                                        <p:attrNameLst>
                                          <p:attrName>style.visibility</p:attrName>
                                        </p:attrNameLst>
                                      </p:cBhvr>
                                      <p:to>
                                        <p:strVal val="visible"/>
                                      </p:to>
                                    </p:set>
                                    <p:animEffect transition="in" filter="fade">
                                      <p:cBhvr>
                                        <p:cTn id="26" dur="500"/>
                                        <p:tgtEl>
                                          <p:spTgt spid="1028"/>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
                                            <p:txEl>
                                              <p:pRg st="13" end="13"/>
                                            </p:txEl>
                                          </p:spTgt>
                                        </p:tgtEl>
                                        <p:attrNameLst>
                                          <p:attrName>style.visibility</p:attrName>
                                        </p:attrNameLst>
                                      </p:cBhvr>
                                      <p:to>
                                        <p:strVal val="visible"/>
                                      </p:to>
                                    </p:set>
                                    <p:animEffect transition="in" filter="fade">
                                      <p:cBhvr>
                                        <p:cTn id="31" dur="500"/>
                                        <p:tgtEl>
                                          <p:spTgt spid="3">
                                            <p:txEl>
                                              <p:pRg st="13" end="13"/>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1030"/>
                                        </p:tgtEl>
                                        <p:attrNameLst>
                                          <p:attrName>style.visibility</p:attrName>
                                        </p:attrNameLst>
                                      </p:cBhvr>
                                      <p:to>
                                        <p:strVal val="visible"/>
                                      </p:to>
                                    </p:set>
                                    <p:animEffect transition="in" filter="fade">
                                      <p:cBhvr>
                                        <p:cTn id="34" dur="500"/>
                                        <p:tgtEl>
                                          <p:spTgt spid="10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61CDE-6514-495B-9C91-7AD33DA870D1}"/>
              </a:ext>
            </a:extLst>
          </p:cNvPr>
          <p:cNvSpPr>
            <a:spLocks noGrp="1"/>
          </p:cNvSpPr>
          <p:nvPr>
            <p:ph type="title"/>
          </p:nvPr>
        </p:nvSpPr>
        <p:spPr>
          <a:xfrm>
            <a:off x="838200" y="365126"/>
            <a:ext cx="10515600" cy="901700"/>
          </a:xfrm>
        </p:spPr>
        <p:txBody>
          <a:bodyPr>
            <a:normAutofit/>
          </a:bodyPr>
          <a:lstStyle/>
          <a:p>
            <a:r>
              <a:rPr lang="en-US" sz="4000" dirty="0">
                <a:solidFill>
                  <a:srgbClr val="002060"/>
                </a:solidFill>
                <a:latin typeface="Arial" panose="020B0604020202020204" pitchFamily="34" charset="0"/>
                <a:cs typeface="Arial" panose="020B0604020202020204" pitchFamily="34" charset="0"/>
              </a:rPr>
              <a:t>Additional Tools</a:t>
            </a:r>
          </a:p>
        </p:txBody>
      </p:sp>
      <p:sp>
        <p:nvSpPr>
          <p:cNvPr id="3" name="Content Placeholder 2">
            <a:extLst>
              <a:ext uri="{FF2B5EF4-FFF2-40B4-BE49-F238E27FC236}">
                <a16:creationId xmlns:a16="http://schemas.microsoft.com/office/drawing/2014/main" id="{88F257C6-A42E-4530-954C-2C1747138430}"/>
              </a:ext>
            </a:extLst>
          </p:cNvPr>
          <p:cNvSpPr>
            <a:spLocks noGrp="1"/>
          </p:cNvSpPr>
          <p:nvPr>
            <p:ph idx="1"/>
          </p:nvPr>
        </p:nvSpPr>
        <p:spPr>
          <a:xfrm>
            <a:off x="838200" y="1552575"/>
            <a:ext cx="10515600" cy="4624388"/>
          </a:xfrm>
        </p:spPr>
        <p:txBody>
          <a:bodyPr>
            <a:normAutofit fontScale="92500" lnSpcReduction="10000"/>
          </a:bodyPr>
          <a:lstStyle/>
          <a:p>
            <a:pPr marL="0" indent="0">
              <a:buNone/>
            </a:pPr>
            <a:endParaRPr lang="en-US" sz="1100" dirty="0">
              <a:latin typeface="Arial" panose="020B0604020202020204" pitchFamily="34" charset="0"/>
              <a:cs typeface="Arial" panose="020B0604020202020204" pitchFamily="34" charset="0"/>
            </a:endParaRPr>
          </a:p>
          <a:p>
            <a:pPr lvl="2">
              <a:buClr>
                <a:srgbClr val="002060"/>
              </a:buClr>
            </a:pPr>
            <a:r>
              <a:rPr lang="en-US" sz="2400" b="1" dirty="0">
                <a:solidFill>
                  <a:srgbClr val="002060"/>
                </a:solidFill>
                <a:latin typeface="Arial" panose="020B0604020202020204" pitchFamily="34" charset="0"/>
                <a:cs typeface="Arial" panose="020B0604020202020204" pitchFamily="34" charset="0"/>
              </a:rPr>
              <a:t>HTML				</a:t>
            </a:r>
            <a:endParaRPr lang="en-US" sz="2200" b="1" dirty="0">
              <a:solidFill>
                <a:srgbClr val="002060"/>
              </a:solidFill>
              <a:latin typeface="Arial" panose="020B0604020202020204" pitchFamily="34" charset="0"/>
              <a:cs typeface="Arial" panose="020B0604020202020204" pitchFamily="34" charset="0"/>
            </a:endParaRPr>
          </a:p>
          <a:p>
            <a:pPr marL="1371600" lvl="3" indent="0">
              <a:buClr>
                <a:srgbClr val="002060"/>
              </a:buClr>
              <a:buNone/>
            </a:pPr>
            <a:endParaRPr lang="en-US" sz="2200" dirty="0">
              <a:latin typeface="Arial" panose="020B0604020202020204" pitchFamily="34" charset="0"/>
              <a:cs typeface="Arial" panose="020B0604020202020204" pitchFamily="34" charset="0"/>
            </a:endParaRPr>
          </a:p>
          <a:p>
            <a:pPr marL="1371600" lvl="3" indent="0">
              <a:buClr>
                <a:srgbClr val="002060"/>
              </a:buClr>
              <a:buNone/>
            </a:pPr>
            <a:endParaRPr lang="en-US" sz="2200" dirty="0">
              <a:latin typeface="Arial" panose="020B0604020202020204" pitchFamily="34" charset="0"/>
              <a:cs typeface="Arial" panose="020B0604020202020204" pitchFamily="34" charset="0"/>
            </a:endParaRPr>
          </a:p>
          <a:p>
            <a:pPr marL="1371600" lvl="3" indent="0">
              <a:buClr>
                <a:srgbClr val="002060"/>
              </a:buClr>
              <a:buNone/>
            </a:pPr>
            <a:endParaRPr lang="en-US" sz="2200" dirty="0">
              <a:latin typeface="Arial" panose="020B0604020202020204" pitchFamily="34" charset="0"/>
              <a:cs typeface="Arial" panose="020B0604020202020204" pitchFamily="34" charset="0"/>
            </a:endParaRPr>
          </a:p>
          <a:p>
            <a:pPr marL="1371600" lvl="3" indent="0">
              <a:buClr>
                <a:srgbClr val="002060"/>
              </a:buClr>
              <a:buNone/>
            </a:pPr>
            <a:endParaRPr lang="en-US" sz="2200" dirty="0">
              <a:latin typeface="Arial" panose="020B0604020202020204" pitchFamily="34" charset="0"/>
              <a:cs typeface="Arial" panose="020B0604020202020204" pitchFamily="34" charset="0"/>
            </a:endParaRPr>
          </a:p>
          <a:p>
            <a:pPr lvl="2">
              <a:buClr>
                <a:srgbClr val="002060"/>
              </a:buClr>
            </a:pPr>
            <a:r>
              <a:rPr lang="en-US" sz="2400" b="1" dirty="0">
                <a:solidFill>
                  <a:srgbClr val="002060"/>
                </a:solidFill>
                <a:latin typeface="Arial" panose="020B0604020202020204" pitchFamily="34" charset="0"/>
                <a:cs typeface="Arial" panose="020B0604020202020204" pitchFamily="34" charset="0"/>
              </a:rPr>
              <a:t>CSS					</a:t>
            </a:r>
            <a:endParaRPr lang="en-US" sz="2200" dirty="0">
              <a:latin typeface="Arial" panose="020B0604020202020204" pitchFamily="34" charset="0"/>
              <a:cs typeface="Arial" panose="020B0604020202020204" pitchFamily="34" charset="0"/>
            </a:endParaRPr>
          </a:p>
          <a:p>
            <a:pPr marL="1828800" lvl="4" indent="0">
              <a:buClr>
                <a:srgbClr val="002060"/>
              </a:buClr>
              <a:buNone/>
            </a:pPr>
            <a:endParaRPr lang="en-US" sz="2200" dirty="0">
              <a:latin typeface="Arial" panose="020B0604020202020204" pitchFamily="34" charset="0"/>
              <a:cs typeface="Arial" panose="020B0604020202020204" pitchFamily="34" charset="0"/>
            </a:endParaRPr>
          </a:p>
          <a:p>
            <a:pPr marL="1828800" lvl="4" indent="0">
              <a:buClr>
                <a:srgbClr val="002060"/>
              </a:buClr>
              <a:buNone/>
            </a:pPr>
            <a:endParaRPr lang="en-US" sz="2200" dirty="0">
              <a:latin typeface="Arial" panose="020B0604020202020204" pitchFamily="34" charset="0"/>
              <a:cs typeface="Arial" panose="020B0604020202020204" pitchFamily="34" charset="0"/>
            </a:endParaRPr>
          </a:p>
          <a:p>
            <a:pPr marL="1828800" lvl="4" indent="0">
              <a:buClr>
                <a:srgbClr val="002060"/>
              </a:buClr>
              <a:buNone/>
            </a:pPr>
            <a:endParaRPr lang="en-US" sz="2200" dirty="0">
              <a:latin typeface="Arial" panose="020B0604020202020204" pitchFamily="34" charset="0"/>
              <a:cs typeface="Arial" panose="020B0604020202020204" pitchFamily="34" charset="0"/>
            </a:endParaRPr>
          </a:p>
          <a:p>
            <a:pPr marL="1828800" lvl="4" indent="0">
              <a:buClr>
                <a:srgbClr val="002060"/>
              </a:buClr>
              <a:buNone/>
            </a:pPr>
            <a:endParaRPr lang="en-US" sz="2200" dirty="0">
              <a:latin typeface="Arial" panose="020B0604020202020204" pitchFamily="34" charset="0"/>
              <a:cs typeface="Arial" panose="020B0604020202020204" pitchFamily="34" charset="0"/>
            </a:endParaRPr>
          </a:p>
          <a:p>
            <a:pPr lvl="2">
              <a:buClr>
                <a:srgbClr val="002060"/>
              </a:buClr>
            </a:pPr>
            <a:r>
              <a:rPr lang="en-US" sz="2400" b="1" dirty="0">
                <a:solidFill>
                  <a:srgbClr val="002060"/>
                </a:solidFill>
                <a:latin typeface="Arial" panose="020B0604020202020204" pitchFamily="34" charset="0"/>
                <a:cs typeface="Arial" panose="020B0604020202020204" pitchFamily="34" charset="0"/>
              </a:rPr>
              <a:t>JSON Library			</a:t>
            </a:r>
            <a:endParaRPr lang="en-US" sz="2600" b="1" dirty="0">
              <a:solidFill>
                <a:srgbClr val="002060"/>
              </a:solidFill>
              <a:latin typeface="Arial" panose="020B0604020202020204" pitchFamily="34" charset="0"/>
              <a:cs typeface="Arial" panose="020B0604020202020204" pitchFamily="34" charset="0"/>
            </a:endParaRPr>
          </a:p>
          <a:p>
            <a:pPr marL="1371600" lvl="3" indent="0">
              <a:buClr>
                <a:srgbClr val="002060"/>
              </a:buClr>
              <a:buNone/>
            </a:pPr>
            <a:endParaRPr lang="en-US" sz="2000" b="1" dirty="0">
              <a:solidFill>
                <a:srgbClr val="002060"/>
              </a:solidFill>
              <a:latin typeface="Arial" panose="020B0604020202020204" pitchFamily="34" charset="0"/>
              <a:cs typeface="Arial" panose="020B0604020202020204" pitchFamily="34" charset="0"/>
            </a:endParaRPr>
          </a:p>
          <a:p>
            <a:pPr lvl="3">
              <a:buClr>
                <a:srgbClr val="002060"/>
              </a:buClr>
            </a:pPr>
            <a:endParaRPr lang="en-US" sz="2000" b="1" dirty="0">
              <a:solidFill>
                <a:srgbClr val="002060"/>
              </a:solidFill>
              <a:latin typeface="Arial" panose="020B0604020202020204" pitchFamily="34" charset="0"/>
              <a:cs typeface="Arial" panose="020B0604020202020204" pitchFamily="34" charset="0"/>
            </a:endParaRPr>
          </a:p>
          <a:p>
            <a:pPr marL="1371600" lvl="3" indent="0">
              <a:buClr>
                <a:srgbClr val="002060"/>
              </a:buClr>
              <a:buNone/>
            </a:pPr>
            <a:r>
              <a:rPr lang="en-US" sz="2000" b="1" dirty="0">
                <a:solidFill>
                  <a:srgbClr val="002060"/>
                </a:solidFill>
                <a:latin typeface="Arial" panose="020B0604020202020204" pitchFamily="34" charset="0"/>
                <a:cs typeface="Arial" panose="020B0604020202020204" pitchFamily="34" charset="0"/>
              </a:rPr>
              <a:t> </a:t>
            </a:r>
          </a:p>
        </p:txBody>
      </p:sp>
      <p:cxnSp>
        <p:nvCxnSpPr>
          <p:cNvPr id="4" name="Straight Connector 3">
            <a:extLst>
              <a:ext uri="{FF2B5EF4-FFF2-40B4-BE49-F238E27FC236}">
                <a16:creationId xmlns:a16="http://schemas.microsoft.com/office/drawing/2014/main" id="{C7D65DC7-7596-426D-852D-020FE819E563}"/>
              </a:ext>
            </a:extLst>
          </p:cNvPr>
          <p:cNvCxnSpPr>
            <a:cxnSpLocks/>
          </p:cNvCxnSpPr>
          <p:nvPr/>
        </p:nvCxnSpPr>
        <p:spPr>
          <a:xfrm>
            <a:off x="940032" y="1181100"/>
            <a:ext cx="10366143"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93806C29-837C-4BE5-9DDC-BA3EEF269C04}"/>
              </a:ext>
            </a:extLst>
          </p:cNvPr>
          <p:cNvCxnSpPr/>
          <p:nvPr/>
        </p:nvCxnSpPr>
        <p:spPr>
          <a:xfrm>
            <a:off x="6108286" y="1616715"/>
            <a:ext cx="0" cy="3803333"/>
          </a:xfrm>
          <a:prstGeom prst="line">
            <a:avLst/>
          </a:prstGeom>
          <a:ln>
            <a:solidFill>
              <a:srgbClr val="002060"/>
            </a:solidFill>
          </a:ln>
        </p:spPr>
        <p:style>
          <a:lnRef idx="1">
            <a:schemeClr val="accent1"/>
          </a:lnRef>
          <a:fillRef idx="0">
            <a:schemeClr val="accent1"/>
          </a:fillRef>
          <a:effectRef idx="0">
            <a:schemeClr val="accent1"/>
          </a:effectRef>
          <a:fontRef idx="minor">
            <a:schemeClr val="tx1"/>
          </a:fontRef>
        </p:style>
      </p:cxnSp>
      <p:pic>
        <p:nvPicPr>
          <p:cNvPr id="14" name="Picture 2" descr="HTML - Wikipedia">
            <a:extLst>
              <a:ext uri="{FF2B5EF4-FFF2-40B4-BE49-F238E27FC236}">
                <a16:creationId xmlns:a16="http://schemas.microsoft.com/office/drawing/2014/main" id="{E87CFF48-C12D-4271-8027-7D58234138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93380" y="1421495"/>
            <a:ext cx="997808" cy="99780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a:extLst>
              <a:ext uri="{FF2B5EF4-FFF2-40B4-BE49-F238E27FC236}">
                <a16:creationId xmlns:a16="http://schemas.microsoft.com/office/drawing/2014/main" id="{0138E7E7-0424-43EB-B432-DB8222F8D6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5580" y="4400651"/>
            <a:ext cx="722545" cy="101939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descr="CSS - Wikipedia">
            <a:extLst>
              <a:ext uri="{FF2B5EF4-FFF2-40B4-BE49-F238E27FC236}">
                <a16:creationId xmlns:a16="http://schemas.microsoft.com/office/drawing/2014/main" id="{C17611E8-50B5-45E5-A518-BB31C990AE3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26155" y="2851304"/>
            <a:ext cx="791970" cy="111734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8" descr="Installing Python 3 and Flask on GoDaddy | by Jordan Ireland | Towards Data  Science">
            <a:extLst>
              <a:ext uri="{FF2B5EF4-FFF2-40B4-BE49-F238E27FC236}">
                <a16:creationId xmlns:a16="http://schemas.microsoft.com/office/drawing/2014/main" id="{02047994-1218-0D48-B426-810640115E2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17430" y="2748858"/>
            <a:ext cx="1976644" cy="1115911"/>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MongoDB – Bloor Research">
            <a:extLst>
              <a:ext uri="{FF2B5EF4-FFF2-40B4-BE49-F238E27FC236}">
                <a16:creationId xmlns:a16="http://schemas.microsoft.com/office/drawing/2014/main" id="{40A3EFC5-4505-0A4C-9871-9A15B162100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291711" y="1260360"/>
            <a:ext cx="1828081" cy="111591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B7710DD9-6055-2D4E-81A8-E87B074ADD8D}"/>
              </a:ext>
            </a:extLst>
          </p:cNvPr>
          <p:cNvPicPr>
            <a:picLocks noChangeAspect="1"/>
          </p:cNvPicPr>
          <p:nvPr/>
        </p:nvPicPr>
        <p:blipFill>
          <a:blip r:embed="rId7"/>
          <a:stretch>
            <a:fillRect/>
          </a:stretch>
        </p:blipFill>
        <p:spPr>
          <a:xfrm>
            <a:off x="9336318" y="4587183"/>
            <a:ext cx="2320916" cy="646331"/>
          </a:xfrm>
          <a:prstGeom prst="rect">
            <a:avLst/>
          </a:prstGeom>
        </p:spPr>
      </p:pic>
      <p:sp>
        <p:nvSpPr>
          <p:cNvPr id="17" name="Content Placeholder 2">
            <a:extLst>
              <a:ext uri="{FF2B5EF4-FFF2-40B4-BE49-F238E27FC236}">
                <a16:creationId xmlns:a16="http://schemas.microsoft.com/office/drawing/2014/main" id="{D6828CB9-FE55-4A9C-8E50-EA74707C50FB}"/>
              </a:ext>
            </a:extLst>
          </p:cNvPr>
          <p:cNvSpPr txBox="1">
            <a:spLocks/>
          </p:cNvSpPr>
          <p:nvPr/>
        </p:nvSpPr>
        <p:spPr>
          <a:xfrm>
            <a:off x="5354782" y="1494993"/>
            <a:ext cx="4957959" cy="4624388"/>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1100" dirty="0">
              <a:latin typeface="Arial" panose="020B0604020202020204" pitchFamily="34" charset="0"/>
              <a:cs typeface="Arial" panose="020B0604020202020204" pitchFamily="34" charset="0"/>
            </a:endParaRPr>
          </a:p>
          <a:p>
            <a:pPr lvl="2">
              <a:buClr>
                <a:srgbClr val="002060"/>
              </a:buClr>
            </a:pPr>
            <a:r>
              <a:rPr lang="en-US" sz="2600" b="1" dirty="0">
                <a:solidFill>
                  <a:srgbClr val="002060"/>
                </a:solidFill>
                <a:latin typeface="Arial" panose="020B0604020202020204" pitchFamily="34" charset="0"/>
                <a:cs typeface="Arial" panose="020B0604020202020204" pitchFamily="34" charset="0"/>
              </a:rPr>
              <a:t>Mongo DB (SQL)</a:t>
            </a:r>
          </a:p>
          <a:p>
            <a:pPr marL="1371600" lvl="3" indent="0">
              <a:buClr>
                <a:srgbClr val="002060"/>
              </a:buClr>
              <a:buFont typeface="Arial" panose="020B0604020202020204" pitchFamily="34" charset="0"/>
              <a:buNone/>
            </a:pPr>
            <a:endParaRPr lang="en-US" sz="2200" b="1" dirty="0">
              <a:solidFill>
                <a:srgbClr val="002060"/>
              </a:solidFill>
              <a:latin typeface="Arial" panose="020B0604020202020204" pitchFamily="34" charset="0"/>
              <a:cs typeface="Arial" panose="020B0604020202020204" pitchFamily="34" charset="0"/>
            </a:endParaRPr>
          </a:p>
          <a:p>
            <a:pPr marL="1371600" lvl="3" indent="0">
              <a:buClr>
                <a:srgbClr val="002060"/>
              </a:buClr>
              <a:buFont typeface="Arial" panose="020B0604020202020204" pitchFamily="34" charset="0"/>
              <a:buNone/>
            </a:pPr>
            <a:endParaRPr lang="en-US" sz="2200" dirty="0">
              <a:latin typeface="Arial" panose="020B0604020202020204" pitchFamily="34" charset="0"/>
              <a:cs typeface="Arial" panose="020B0604020202020204" pitchFamily="34" charset="0"/>
            </a:endParaRPr>
          </a:p>
          <a:p>
            <a:pPr marL="1371600" lvl="3" indent="0">
              <a:buClr>
                <a:srgbClr val="002060"/>
              </a:buClr>
              <a:buFont typeface="Arial" panose="020B0604020202020204" pitchFamily="34" charset="0"/>
              <a:buNone/>
            </a:pPr>
            <a:endParaRPr lang="en-US" sz="2200" dirty="0">
              <a:latin typeface="Arial" panose="020B0604020202020204" pitchFamily="34" charset="0"/>
              <a:cs typeface="Arial" panose="020B0604020202020204" pitchFamily="34" charset="0"/>
            </a:endParaRPr>
          </a:p>
          <a:p>
            <a:pPr marL="1371600" lvl="3" indent="0">
              <a:buClr>
                <a:srgbClr val="002060"/>
              </a:buClr>
              <a:buFont typeface="Arial" panose="020B0604020202020204" pitchFamily="34" charset="0"/>
              <a:buNone/>
            </a:pPr>
            <a:endParaRPr lang="en-US" sz="2200" dirty="0">
              <a:latin typeface="Arial" panose="020B0604020202020204" pitchFamily="34" charset="0"/>
              <a:cs typeface="Arial" panose="020B0604020202020204" pitchFamily="34" charset="0"/>
            </a:endParaRPr>
          </a:p>
          <a:p>
            <a:pPr lvl="2">
              <a:buClr>
                <a:srgbClr val="002060"/>
              </a:buClr>
            </a:pPr>
            <a:r>
              <a:rPr lang="en-US" sz="2400" b="1" dirty="0">
                <a:solidFill>
                  <a:srgbClr val="002060"/>
                </a:solidFill>
                <a:latin typeface="Arial" panose="020B0604020202020204" pitchFamily="34" charset="0"/>
                <a:cs typeface="Arial" panose="020B0604020202020204" pitchFamily="34" charset="0"/>
              </a:rPr>
              <a:t>Flask</a:t>
            </a:r>
          </a:p>
          <a:p>
            <a:pPr marL="1828800" lvl="4" indent="0">
              <a:buClr>
                <a:srgbClr val="002060"/>
              </a:buClr>
              <a:buFont typeface="Arial" panose="020B0604020202020204" pitchFamily="34" charset="0"/>
              <a:buNone/>
            </a:pPr>
            <a:endParaRPr lang="en-US" sz="2200" dirty="0">
              <a:latin typeface="Arial" panose="020B0604020202020204" pitchFamily="34" charset="0"/>
              <a:cs typeface="Arial" panose="020B0604020202020204" pitchFamily="34" charset="0"/>
            </a:endParaRPr>
          </a:p>
          <a:p>
            <a:pPr marL="1828800" lvl="4" indent="0">
              <a:buClr>
                <a:srgbClr val="002060"/>
              </a:buClr>
              <a:buFont typeface="Arial" panose="020B0604020202020204" pitchFamily="34" charset="0"/>
              <a:buNone/>
            </a:pPr>
            <a:endParaRPr lang="en-US" sz="2200" dirty="0">
              <a:latin typeface="Arial" panose="020B0604020202020204" pitchFamily="34" charset="0"/>
              <a:cs typeface="Arial" panose="020B0604020202020204" pitchFamily="34" charset="0"/>
            </a:endParaRPr>
          </a:p>
          <a:p>
            <a:pPr marL="1828800" lvl="4" indent="0">
              <a:buClr>
                <a:srgbClr val="002060"/>
              </a:buClr>
              <a:buFont typeface="Arial" panose="020B0604020202020204" pitchFamily="34" charset="0"/>
              <a:buNone/>
            </a:pPr>
            <a:endParaRPr lang="en-US" sz="2200" dirty="0">
              <a:latin typeface="Arial" panose="020B0604020202020204" pitchFamily="34" charset="0"/>
              <a:cs typeface="Arial" panose="020B0604020202020204" pitchFamily="34" charset="0"/>
            </a:endParaRPr>
          </a:p>
          <a:p>
            <a:pPr marL="1828800" lvl="4" indent="0">
              <a:buClr>
                <a:srgbClr val="002060"/>
              </a:buClr>
              <a:buFont typeface="Arial" panose="020B0604020202020204" pitchFamily="34" charset="0"/>
              <a:buNone/>
            </a:pPr>
            <a:endParaRPr lang="en-US" sz="2200" dirty="0">
              <a:latin typeface="Arial" panose="020B0604020202020204" pitchFamily="34" charset="0"/>
              <a:cs typeface="Arial" panose="020B0604020202020204" pitchFamily="34" charset="0"/>
            </a:endParaRPr>
          </a:p>
          <a:p>
            <a:pPr lvl="2">
              <a:buClr>
                <a:srgbClr val="002060"/>
              </a:buClr>
            </a:pPr>
            <a:r>
              <a:rPr lang="en-US" sz="2600" b="1" dirty="0">
                <a:solidFill>
                  <a:srgbClr val="002060"/>
                </a:solidFill>
                <a:latin typeface="Arial" panose="020B0604020202020204" pitchFamily="34" charset="0"/>
                <a:cs typeface="Arial" panose="020B0604020202020204" pitchFamily="34" charset="0"/>
              </a:rPr>
              <a:t>Leaflet JS library</a:t>
            </a:r>
          </a:p>
          <a:p>
            <a:pPr marL="1371600" lvl="3" indent="0">
              <a:buClr>
                <a:srgbClr val="002060"/>
              </a:buClr>
              <a:buFont typeface="Arial" panose="020B0604020202020204" pitchFamily="34" charset="0"/>
              <a:buNone/>
            </a:pPr>
            <a:endParaRPr lang="en-US" sz="2000" b="1" dirty="0">
              <a:solidFill>
                <a:srgbClr val="002060"/>
              </a:solidFill>
              <a:latin typeface="Arial" panose="020B0604020202020204" pitchFamily="34" charset="0"/>
              <a:cs typeface="Arial" panose="020B0604020202020204" pitchFamily="34" charset="0"/>
            </a:endParaRPr>
          </a:p>
          <a:p>
            <a:pPr lvl="3">
              <a:buClr>
                <a:srgbClr val="002060"/>
              </a:buClr>
            </a:pPr>
            <a:endParaRPr lang="en-US" sz="2000" b="1" dirty="0">
              <a:solidFill>
                <a:srgbClr val="002060"/>
              </a:solidFill>
              <a:latin typeface="Arial" panose="020B0604020202020204" pitchFamily="34" charset="0"/>
              <a:cs typeface="Arial" panose="020B0604020202020204" pitchFamily="34" charset="0"/>
            </a:endParaRPr>
          </a:p>
          <a:p>
            <a:pPr marL="1371600" lvl="3" indent="0">
              <a:buClr>
                <a:srgbClr val="002060"/>
              </a:buClr>
              <a:buFont typeface="Arial" panose="020B0604020202020204" pitchFamily="34" charset="0"/>
              <a:buNone/>
            </a:pPr>
            <a:r>
              <a:rPr lang="en-US" sz="2000" b="1" dirty="0">
                <a:solidFill>
                  <a:srgbClr val="002060"/>
                </a:solidFill>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294239733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animEffect transition="in" filter="fade">
                                      <p:cBhvr>
                                        <p:cTn id="15" dur="500"/>
                                        <p:tgtEl>
                                          <p:spTgt spid="3">
                                            <p:txEl>
                                              <p:pRg st="6" end="6"/>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11" end="11"/>
                                            </p:txEl>
                                          </p:spTgt>
                                        </p:tgtEl>
                                        <p:attrNameLst>
                                          <p:attrName>style.visibility</p:attrName>
                                        </p:attrNameLst>
                                      </p:cBhvr>
                                      <p:to>
                                        <p:strVal val="visible"/>
                                      </p:to>
                                    </p:set>
                                    <p:animEffect transition="in" filter="fade">
                                      <p:cBhvr>
                                        <p:cTn id="23" dur="500"/>
                                        <p:tgtEl>
                                          <p:spTgt spid="3">
                                            <p:txEl>
                                              <p:pRg st="11" end="11"/>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fade">
                                      <p:cBhvr>
                                        <p:cTn id="26" dur="500"/>
                                        <p:tgtEl>
                                          <p:spTgt spid="15"/>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7">
                                            <p:txEl>
                                              <p:pRg st="1" end="1"/>
                                            </p:txEl>
                                          </p:spTgt>
                                        </p:tgtEl>
                                        <p:attrNameLst>
                                          <p:attrName>style.visibility</p:attrName>
                                        </p:attrNameLst>
                                      </p:cBhvr>
                                      <p:to>
                                        <p:strVal val="visible"/>
                                      </p:to>
                                    </p:set>
                                    <p:animEffect transition="in" filter="fade">
                                      <p:cBhvr>
                                        <p:cTn id="31" dur="500"/>
                                        <p:tgtEl>
                                          <p:spTgt spid="17">
                                            <p:txEl>
                                              <p:pRg st="1" end="1"/>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fade">
                                      <p:cBhvr>
                                        <p:cTn id="34" dur="500"/>
                                        <p:tgtEl>
                                          <p:spTgt spid="18"/>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7">
                                            <p:txEl>
                                              <p:pRg st="6" end="6"/>
                                            </p:txEl>
                                          </p:spTgt>
                                        </p:tgtEl>
                                        <p:attrNameLst>
                                          <p:attrName>style.visibility</p:attrName>
                                        </p:attrNameLst>
                                      </p:cBhvr>
                                      <p:to>
                                        <p:strVal val="visible"/>
                                      </p:to>
                                    </p:set>
                                    <p:animEffect transition="in" filter="fade">
                                      <p:cBhvr>
                                        <p:cTn id="39" dur="500"/>
                                        <p:tgtEl>
                                          <p:spTgt spid="17">
                                            <p:txEl>
                                              <p:pRg st="6" end="6"/>
                                            </p:txEl>
                                          </p:spTgt>
                                        </p:tgtEl>
                                      </p:cBhvr>
                                    </p:animEffect>
                                  </p:childTnLst>
                                </p:cTn>
                              </p:par>
                              <p:par>
                                <p:cTn id="40" presetID="10" presetClass="entr" presetSubtype="0" fill="hold" nodeType="with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500"/>
                                        <p:tgtEl>
                                          <p:spTgt spid="13"/>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7">
                                            <p:txEl>
                                              <p:pRg st="11" end="11"/>
                                            </p:txEl>
                                          </p:spTgt>
                                        </p:tgtEl>
                                        <p:attrNameLst>
                                          <p:attrName>style.visibility</p:attrName>
                                        </p:attrNameLst>
                                      </p:cBhvr>
                                      <p:to>
                                        <p:strVal val="visible"/>
                                      </p:to>
                                    </p:set>
                                    <p:animEffect transition="in" filter="fade">
                                      <p:cBhvr>
                                        <p:cTn id="47" dur="500"/>
                                        <p:tgtEl>
                                          <p:spTgt spid="17">
                                            <p:txEl>
                                              <p:pRg st="11" end="11"/>
                                            </p:txEl>
                                          </p:spTgt>
                                        </p:tgtEl>
                                      </p:cBhvr>
                                    </p:animEffect>
                                  </p:childTnLst>
                                </p:cTn>
                              </p:par>
                              <p:par>
                                <p:cTn id="48" presetID="10" presetClass="entr" presetSubtype="0" fill="hold" nodeType="withEffect">
                                  <p:stCondLst>
                                    <p:cond delay="0"/>
                                  </p:stCondLst>
                                  <p:childTnLst>
                                    <p:set>
                                      <p:cBhvr>
                                        <p:cTn id="49" dur="1" fill="hold">
                                          <p:stCondLst>
                                            <p:cond delay="0"/>
                                          </p:stCondLst>
                                        </p:cTn>
                                        <p:tgtEl>
                                          <p:spTgt spid="11"/>
                                        </p:tgtEl>
                                        <p:attrNameLst>
                                          <p:attrName>style.visibility</p:attrName>
                                        </p:attrNameLst>
                                      </p:cBhvr>
                                      <p:to>
                                        <p:strVal val="visible"/>
                                      </p:to>
                                    </p:set>
                                    <p:animEffect transition="in" filter="fade">
                                      <p:cBhvr>
                                        <p:cTn id="5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61CDE-6514-495B-9C91-7AD33DA870D1}"/>
              </a:ext>
            </a:extLst>
          </p:cNvPr>
          <p:cNvSpPr>
            <a:spLocks noGrp="1"/>
          </p:cNvSpPr>
          <p:nvPr>
            <p:ph type="title"/>
          </p:nvPr>
        </p:nvSpPr>
        <p:spPr>
          <a:xfrm>
            <a:off x="838200" y="365126"/>
            <a:ext cx="10515600" cy="901700"/>
          </a:xfrm>
        </p:spPr>
        <p:txBody>
          <a:bodyPr>
            <a:normAutofit/>
          </a:bodyPr>
          <a:lstStyle/>
          <a:p>
            <a:r>
              <a:rPr lang="en-US" sz="4000" dirty="0">
                <a:solidFill>
                  <a:srgbClr val="002060"/>
                </a:solidFill>
                <a:latin typeface="Arial" panose="020B0604020202020204" pitchFamily="34" charset="0"/>
                <a:cs typeface="Arial" panose="020B0604020202020204" pitchFamily="34" charset="0"/>
              </a:rPr>
              <a:t>How does it work?</a:t>
            </a:r>
          </a:p>
        </p:txBody>
      </p:sp>
      <p:sp>
        <p:nvSpPr>
          <p:cNvPr id="3" name="Content Placeholder 2">
            <a:extLst>
              <a:ext uri="{FF2B5EF4-FFF2-40B4-BE49-F238E27FC236}">
                <a16:creationId xmlns:a16="http://schemas.microsoft.com/office/drawing/2014/main" id="{88F257C6-A42E-4530-954C-2C1747138430}"/>
              </a:ext>
            </a:extLst>
          </p:cNvPr>
          <p:cNvSpPr>
            <a:spLocks noGrp="1"/>
          </p:cNvSpPr>
          <p:nvPr>
            <p:ph idx="1"/>
          </p:nvPr>
        </p:nvSpPr>
        <p:spPr>
          <a:xfrm>
            <a:off x="838200" y="1552575"/>
            <a:ext cx="6924675" cy="4624388"/>
          </a:xfrm>
        </p:spPr>
        <p:txBody>
          <a:bodyPr>
            <a:normAutofit fontScale="92500" lnSpcReduction="10000"/>
          </a:bodyPr>
          <a:lstStyle/>
          <a:p>
            <a:pPr>
              <a:buClr>
                <a:srgbClr val="002060"/>
              </a:buClr>
            </a:pPr>
            <a:r>
              <a:rPr lang="en-US" sz="2600" dirty="0">
                <a:latin typeface="Arial" panose="020B0604020202020204" pitchFamily="34" charset="0"/>
                <a:cs typeface="Arial" panose="020B0604020202020204" pitchFamily="34" charset="0"/>
              </a:rPr>
              <a:t>The dashboard compares the unemployment rates with different crime rates across the United States over 10 years (2004 – 2014) </a:t>
            </a:r>
          </a:p>
          <a:p>
            <a:pPr marL="0" indent="0">
              <a:buClr>
                <a:srgbClr val="002060"/>
              </a:buClr>
              <a:buNone/>
            </a:pPr>
            <a:endParaRPr lang="en-US" sz="2600" dirty="0">
              <a:latin typeface="Arial" panose="020B0604020202020204" pitchFamily="34" charset="0"/>
              <a:cs typeface="Arial" panose="020B0604020202020204" pitchFamily="34" charset="0"/>
            </a:endParaRPr>
          </a:p>
          <a:p>
            <a:pPr>
              <a:buClr>
                <a:srgbClr val="002060"/>
              </a:buClr>
            </a:pPr>
            <a:r>
              <a:rPr lang="en-US" sz="2600" dirty="0">
                <a:latin typeface="Arial" panose="020B0604020202020204" pitchFamily="34" charset="0"/>
                <a:cs typeface="Arial" panose="020B0604020202020204" pitchFamily="34" charset="0"/>
              </a:rPr>
              <a:t>The users will also be able to select a certain year from which the database will return unemployment and crime rates for the states as well as 10 states with highest unemployment and crime rates</a:t>
            </a:r>
          </a:p>
          <a:p>
            <a:pPr marL="0" indent="0">
              <a:buClr>
                <a:srgbClr val="002060"/>
              </a:buClr>
              <a:buNone/>
            </a:pPr>
            <a:endParaRPr lang="en-US" sz="2600" dirty="0">
              <a:latin typeface="Arial" panose="020B0604020202020204" pitchFamily="34" charset="0"/>
              <a:cs typeface="Arial" panose="020B0604020202020204" pitchFamily="34" charset="0"/>
            </a:endParaRPr>
          </a:p>
          <a:p>
            <a:pPr>
              <a:buClr>
                <a:srgbClr val="002060"/>
              </a:buClr>
            </a:pPr>
            <a:r>
              <a:rPr lang="en-US" sz="2600" dirty="0">
                <a:latin typeface="Arial" panose="020B0604020202020204" pitchFamily="34" charset="0"/>
                <a:cs typeface="Arial" panose="020B0604020202020204" pitchFamily="34" charset="0"/>
              </a:rPr>
              <a:t>Users have the ability to view the map with the crime rates and unemployment rates for the year selected</a:t>
            </a:r>
          </a:p>
        </p:txBody>
      </p:sp>
      <p:cxnSp>
        <p:nvCxnSpPr>
          <p:cNvPr id="4" name="Straight Connector 3">
            <a:extLst>
              <a:ext uri="{FF2B5EF4-FFF2-40B4-BE49-F238E27FC236}">
                <a16:creationId xmlns:a16="http://schemas.microsoft.com/office/drawing/2014/main" id="{C7D65DC7-7596-426D-852D-020FE819E563}"/>
              </a:ext>
            </a:extLst>
          </p:cNvPr>
          <p:cNvCxnSpPr>
            <a:cxnSpLocks/>
          </p:cNvCxnSpPr>
          <p:nvPr/>
        </p:nvCxnSpPr>
        <p:spPr>
          <a:xfrm>
            <a:off x="940032" y="1181100"/>
            <a:ext cx="6727593" cy="0"/>
          </a:xfrm>
          <a:prstGeom prst="line">
            <a:avLst/>
          </a:prstGeom>
          <a:ln w="12700"/>
        </p:spPr>
        <p:style>
          <a:lnRef idx="1">
            <a:schemeClr val="accent1"/>
          </a:lnRef>
          <a:fillRef idx="0">
            <a:schemeClr val="accent1"/>
          </a:fillRef>
          <a:effectRef idx="0">
            <a:schemeClr val="accent1"/>
          </a:effectRef>
          <a:fontRef idx="minor">
            <a:schemeClr val="tx1"/>
          </a:fontRef>
        </p:style>
      </p:cxnSp>
      <p:pic>
        <p:nvPicPr>
          <p:cNvPr id="6" name="Picture 5" descr="Sphere of mesh and nodes">
            <a:extLst>
              <a:ext uri="{FF2B5EF4-FFF2-40B4-BE49-F238E27FC236}">
                <a16:creationId xmlns:a16="http://schemas.microsoft.com/office/drawing/2014/main" id="{DC7869DB-FC70-4264-AA4C-77235B292484}"/>
              </a:ext>
            </a:extLst>
          </p:cNvPr>
          <p:cNvPicPr>
            <a:picLocks noChangeAspect="1"/>
          </p:cNvPicPr>
          <p:nvPr/>
        </p:nvPicPr>
        <p:blipFill rotWithShape="1">
          <a:blip r:embed="rId2">
            <a:extLst>
              <a:ext uri="{28A0092B-C50C-407E-A947-70E740481C1C}">
                <a14:useLocalDpi xmlns:a14="http://schemas.microsoft.com/office/drawing/2010/main" val="0"/>
              </a:ext>
            </a:extLst>
          </a:blip>
          <a:srcRect l="29375" r="26407"/>
          <a:stretch/>
        </p:blipFill>
        <p:spPr>
          <a:xfrm>
            <a:off x="8148638" y="0"/>
            <a:ext cx="4043362" cy="6858000"/>
          </a:xfrm>
          <a:prstGeom prst="rect">
            <a:avLst/>
          </a:prstGeom>
        </p:spPr>
      </p:pic>
      <p:sp>
        <p:nvSpPr>
          <p:cNvPr id="13" name="Rectangle 12">
            <a:extLst>
              <a:ext uri="{FF2B5EF4-FFF2-40B4-BE49-F238E27FC236}">
                <a16:creationId xmlns:a16="http://schemas.microsoft.com/office/drawing/2014/main" id="{E2B65473-C215-427B-96E8-D79708741860}"/>
              </a:ext>
            </a:extLst>
          </p:cNvPr>
          <p:cNvSpPr/>
          <p:nvPr/>
        </p:nvSpPr>
        <p:spPr>
          <a:xfrm>
            <a:off x="8148638" y="2314575"/>
            <a:ext cx="4043362" cy="2403686"/>
          </a:xfrm>
          <a:prstGeom prst="rect">
            <a:avLst/>
          </a:prstGeom>
          <a:solidFill>
            <a:srgbClr val="002060">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buClr>
                <a:schemeClr val="bg1"/>
              </a:buClr>
            </a:pPr>
            <a:r>
              <a:rPr lang="en-US" dirty="0">
                <a:latin typeface="Arial" panose="020B0604020202020204" pitchFamily="34" charset="0"/>
                <a:cs typeface="Arial" panose="020B0604020202020204" pitchFamily="34" charset="0"/>
              </a:rPr>
              <a:t>       Source:</a:t>
            </a:r>
          </a:p>
          <a:p>
            <a:pPr algn="just">
              <a:buClr>
                <a:schemeClr val="bg1"/>
              </a:buClr>
            </a:pPr>
            <a:endParaRPr lang="en-US" dirty="0">
              <a:latin typeface="Arial" panose="020B0604020202020204" pitchFamily="34" charset="0"/>
              <a:cs typeface="Arial" panose="020B0604020202020204" pitchFamily="34" charset="0"/>
            </a:endParaRPr>
          </a:p>
          <a:p>
            <a:pPr lvl="1" algn="just">
              <a:buClr>
                <a:schemeClr val="bg1"/>
              </a:buClr>
            </a:pPr>
            <a:r>
              <a:rPr lang="en-US" sz="1400" dirty="0">
                <a:latin typeface="Arial" panose="020B0604020202020204" pitchFamily="34" charset="0"/>
                <a:cs typeface="Arial" panose="020B0604020202020204" pitchFamily="34" charset="0"/>
              </a:rPr>
              <a:t>https://www.kaggle.com/axeltorbenson/unemployment-data-19482021 </a:t>
            </a:r>
          </a:p>
        </p:txBody>
      </p:sp>
    </p:spTree>
    <p:extLst>
      <p:ext uri="{BB962C8B-B14F-4D97-AF65-F5344CB8AC3E}">
        <p14:creationId xmlns:p14="http://schemas.microsoft.com/office/powerpoint/2010/main" val="325569062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2"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500" fill="hold"/>
                                        <p:tgtEl>
                                          <p:spTgt spid="13"/>
                                        </p:tgtEl>
                                        <p:attrNameLst>
                                          <p:attrName>ppt_x</p:attrName>
                                        </p:attrNameLst>
                                      </p:cBhvr>
                                      <p:tavLst>
                                        <p:tav tm="0">
                                          <p:val>
                                            <p:strVal val="1+#ppt_w/2"/>
                                          </p:val>
                                        </p:tav>
                                        <p:tav tm="100000">
                                          <p:val>
                                            <p:strVal val="#ppt_x"/>
                                          </p:val>
                                        </p:tav>
                                      </p:tavLst>
                                    </p:anim>
                                    <p:anim calcmode="lin" valueType="num">
                                      <p:cBhvr additive="base">
                                        <p:cTn id="23" dur="50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7883140A-3C51-425C-A6A2-6ECA5D3EE5AE}"/>
              </a:ext>
            </a:extLst>
          </p:cNvPr>
          <p:cNvCxnSpPr>
            <a:cxnSpLocks/>
          </p:cNvCxnSpPr>
          <p:nvPr/>
        </p:nvCxnSpPr>
        <p:spPr>
          <a:xfrm>
            <a:off x="940032" y="1181100"/>
            <a:ext cx="10366143"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B1FD6E39-97BA-489F-ACCE-19747B1EA80C}"/>
              </a:ext>
            </a:extLst>
          </p:cNvPr>
          <p:cNvSpPr txBox="1">
            <a:spLocks/>
          </p:cNvSpPr>
          <p:nvPr/>
        </p:nvSpPr>
        <p:spPr>
          <a:xfrm>
            <a:off x="790575" y="302781"/>
            <a:ext cx="10515600" cy="6879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solidFill>
                  <a:srgbClr val="002060"/>
                </a:solidFill>
                <a:latin typeface="Arial" panose="020B0604020202020204" pitchFamily="34" charset="0"/>
                <a:cs typeface="Arial" panose="020B0604020202020204" pitchFamily="34" charset="0"/>
              </a:rPr>
              <a:t>Flow Chart</a:t>
            </a:r>
          </a:p>
        </p:txBody>
      </p:sp>
      <p:pic>
        <p:nvPicPr>
          <p:cNvPr id="57" name="Picture 56" descr="Man analyzing data on a screen">
            <a:extLst>
              <a:ext uri="{FF2B5EF4-FFF2-40B4-BE49-F238E27FC236}">
                <a16:creationId xmlns:a16="http://schemas.microsoft.com/office/drawing/2014/main" id="{02BCDACF-67EA-4264-A5D3-89A11C2EFCB9}"/>
              </a:ext>
            </a:extLst>
          </p:cNvPr>
          <p:cNvPicPr>
            <a:picLocks noChangeAspect="1"/>
          </p:cNvPicPr>
          <p:nvPr/>
        </p:nvPicPr>
        <p:blipFill rotWithShape="1">
          <a:blip r:embed="rId2">
            <a:extLst>
              <a:ext uri="{28A0092B-C50C-407E-A947-70E740481C1C}">
                <a14:useLocalDpi xmlns:a14="http://schemas.microsoft.com/office/drawing/2010/main" val="0"/>
              </a:ext>
            </a:extLst>
          </a:blip>
          <a:srcRect l="10487" r="8276"/>
          <a:stretch/>
        </p:blipFill>
        <p:spPr>
          <a:xfrm>
            <a:off x="6486970" y="1371472"/>
            <a:ext cx="5705029" cy="4930209"/>
          </a:xfrm>
          <a:prstGeom prst="rect">
            <a:avLst/>
          </a:prstGeom>
        </p:spPr>
      </p:pic>
      <p:graphicFrame>
        <p:nvGraphicFramePr>
          <p:cNvPr id="75" name="Diagram 74">
            <a:extLst>
              <a:ext uri="{FF2B5EF4-FFF2-40B4-BE49-F238E27FC236}">
                <a16:creationId xmlns:a16="http://schemas.microsoft.com/office/drawing/2014/main" id="{2AE1144D-86CE-4396-9CFD-BE678D4D5419}"/>
              </a:ext>
            </a:extLst>
          </p:cNvPr>
          <p:cNvGraphicFramePr/>
          <p:nvPr>
            <p:extLst>
              <p:ext uri="{D42A27DB-BD31-4B8C-83A1-F6EECF244321}">
                <p14:modId xmlns:p14="http://schemas.microsoft.com/office/powerpoint/2010/main" val="3066077214"/>
              </p:ext>
            </p:extLst>
          </p:nvPr>
        </p:nvGraphicFramePr>
        <p:xfrm>
          <a:off x="790575" y="1371472"/>
          <a:ext cx="5345871"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17270666"/>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DEA27A-A55E-6946-BC35-1E1A2F934687}"/>
              </a:ext>
            </a:extLst>
          </p:cNvPr>
          <p:cNvSpPr>
            <a:spLocks noGrp="1"/>
          </p:cNvSpPr>
          <p:nvPr>
            <p:ph type="title"/>
          </p:nvPr>
        </p:nvSpPr>
        <p:spPr>
          <a:xfrm>
            <a:off x="838200" y="365126"/>
            <a:ext cx="10515600" cy="709696"/>
          </a:xfrm>
        </p:spPr>
        <p:txBody>
          <a:bodyPr/>
          <a:lstStyle/>
          <a:p>
            <a:r>
              <a:rPr lang="en-US" sz="4000" dirty="0">
                <a:solidFill>
                  <a:srgbClr val="002060"/>
                </a:solidFill>
                <a:latin typeface="Arial" panose="020B0604020202020204" pitchFamily="34" charset="0"/>
                <a:cs typeface="Arial" panose="020B0604020202020204" pitchFamily="34" charset="0"/>
              </a:rPr>
              <a:t>Workflow</a:t>
            </a:r>
            <a:r>
              <a:rPr lang="en-US" dirty="0"/>
              <a:t>:</a:t>
            </a:r>
          </a:p>
        </p:txBody>
      </p:sp>
      <p:sp>
        <p:nvSpPr>
          <p:cNvPr id="3" name="Content Placeholder 2">
            <a:extLst>
              <a:ext uri="{FF2B5EF4-FFF2-40B4-BE49-F238E27FC236}">
                <a16:creationId xmlns:a16="http://schemas.microsoft.com/office/drawing/2014/main" id="{AA6CA487-0FA6-F04B-B260-37F69BB44879}"/>
              </a:ext>
            </a:extLst>
          </p:cNvPr>
          <p:cNvSpPr>
            <a:spLocks noGrp="1"/>
          </p:cNvSpPr>
          <p:nvPr>
            <p:ph idx="1"/>
          </p:nvPr>
        </p:nvSpPr>
        <p:spPr>
          <a:xfrm>
            <a:off x="838200" y="1074821"/>
            <a:ext cx="10851776" cy="5102142"/>
          </a:xfrm>
        </p:spPr>
        <p:txBody>
          <a:bodyPr>
            <a:normAutofit lnSpcReduction="10000"/>
          </a:bodyPr>
          <a:lstStyle/>
          <a:p>
            <a:endParaRPr lang="en-US" dirty="0"/>
          </a:p>
          <a:p>
            <a:r>
              <a:rPr lang="en-US" dirty="0"/>
              <a:t>Data source: https://</a:t>
            </a:r>
            <a:r>
              <a:rPr lang="en-US" dirty="0" err="1"/>
              <a:t>www.kaggle.com</a:t>
            </a:r>
            <a:r>
              <a:rPr lang="en-US" dirty="0"/>
              <a:t>/</a:t>
            </a:r>
            <a:r>
              <a:rPr lang="en-US" dirty="0" err="1"/>
              <a:t>axeltorbenson</a:t>
            </a:r>
            <a:r>
              <a:rPr lang="en-US" dirty="0"/>
              <a:t>/unemployment-data-19482021 </a:t>
            </a:r>
          </a:p>
          <a:p>
            <a:r>
              <a:rPr lang="en-US" dirty="0"/>
              <a:t>Unemployment and Crime data of U.S for 10 years (2004-2014) are used for the analysis.</a:t>
            </a:r>
          </a:p>
          <a:p>
            <a:r>
              <a:rPr lang="en-US" dirty="0"/>
              <a:t>Data is extracted and modified with the help of python and libraries and loaded to Mongo DB database.</a:t>
            </a:r>
          </a:p>
          <a:p>
            <a:r>
              <a:rPr lang="en-US" dirty="0"/>
              <a:t>The data was converted to json format and is used for plotting and to build the map.</a:t>
            </a:r>
          </a:p>
          <a:p>
            <a:r>
              <a:rPr lang="en-US" dirty="0" err="1"/>
              <a:t>Plot.ly</a:t>
            </a:r>
            <a:r>
              <a:rPr lang="en-US" dirty="0"/>
              <a:t> and Leaflet are used for the visualization of the data.</a:t>
            </a:r>
          </a:p>
          <a:p>
            <a:r>
              <a:rPr lang="en-US" dirty="0"/>
              <a:t>HTML and </a:t>
            </a:r>
            <a:r>
              <a:rPr lang="en-US" dirty="0" err="1"/>
              <a:t>Javascript</a:t>
            </a:r>
            <a:r>
              <a:rPr lang="en-US" dirty="0"/>
              <a:t> are used for the User interface development.</a:t>
            </a:r>
          </a:p>
          <a:p>
            <a:r>
              <a:rPr lang="en-US" dirty="0"/>
              <a:t>Flask is used to develop the application</a:t>
            </a:r>
          </a:p>
          <a:p>
            <a:endParaRPr lang="en-US" dirty="0"/>
          </a:p>
          <a:p>
            <a:endParaRPr lang="en-US" dirty="0"/>
          </a:p>
        </p:txBody>
      </p:sp>
      <p:cxnSp>
        <p:nvCxnSpPr>
          <p:cNvPr id="4" name="Straight Connector 3">
            <a:extLst>
              <a:ext uri="{FF2B5EF4-FFF2-40B4-BE49-F238E27FC236}">
                <a16:creationId xmlns:a16="http://schemas.microsoft.com/office/drawing/2014/main" id="{20DD6D5A-ACBD-2E41-B6CE-FEB77518401B}"/>
              </a:ext>
            </a:extLst>
          </p:cNvPr>
          <p:cNvCxnSpPr>
            <a:cxnSpLocks/>
          </p:cNvCxnSpPr>
          <p:nvPr/>
        </p:nvCxnSpPr>
        <p:spPr>
          <a:xfrm>
            <a:off x="940032" y="1181100"/>
            <a:ext cx="10366143" cy="0"/>
          </a:xfrm>
          <a:prstGeom prst="line">
            <a:avLst/>
          </a:prstGeom>
          <a:ln w="127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039805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7883140A-3C51-425C-A6A2-6ECA5D3EE5AE}"/>
              </a:ext>
            </a:extLst>
          </p:cNvPr>
          <p:cNvCxnSpPr>
            <a:cxnSpLocks/>
          </p:cNvCxnSpPr>
          <p:nvPr/>
        </p:nvCxnSpPr>
        <p:spPr>
          <a:xfrm>
            <a:off x="940032" y="1181100"/>
            <a:ext cx="10366143"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B1FD6E39-97BA-489F-ACCE-19747B1EA80C}"/>
              </a:ext>
            </a:extLst>
          </p:cNvPr>
          <p:cNvSpPr txBox="1">
            <a:spLocks/>
          </p:cNvSpPr>
          <p:nvPr/>
        </p:nvSpPr>
        <p:spPr>
          <a:xfrm>
            <a:off x="790575" y="302781"/>
            <a:ext cx="10515600" cy="6879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solidFill>
                  <a:srgbClr val="002060"/>
                </a:solidFill>
                <a:latin typeface="Arial" panose="020B0604020202020204" pitchFamily="34" charset="0"/>
                <a:cs typeface="Arial" panose="020B0604020202020204" pitchFamily="34" charset="0"/>
              </a:rPr>
              <a:t>Flow Chart</a:t>
            </a:r>
          </a:p>
        </p:txBody>
      </p:sp>
      <p:pic>
        <p:nvPicPr>
          <p:cNvPr id="57" name="Picture 56" descr="Man analyzing data on a screen">
            <a:extLst>
              <a:ext uri="{FF2B5EF4-FFF2-40B4-BE49-F238E27FC236}">
                <a16:creationId xmlns:a16="http://schemas.microsoft.com/office/drawing/2014/main" id="{02BCDACF-67EA-4264-A5D3-89A11C2EFCB9}"/>
              </a:ext>
            </a:extLst>
          </p:cNvPr>
          <p:cNvPicPr>
            <a:picLocks noChangeAspect="1"/>
          </p:cNvPicPr>
          <p:nvPr/>
        </p:nvPicPr>
        <p:blipFill rotWithShape="1">
          <a:blip r:embed="rId2">
            <a:extLst>
              <a:ext uri="{28A0092B-C50C-407E-A947-70E740481C1C}">
                <a14:useLocalDpi xmlns:a14="http://schemas.microsoft.com/office/drawing/2010/main" val="0"/>
              </a:ext>
            </a:extLst>
          </a:blip>
          <a:srcRect l="10487" r="8276"/>
          <a:stretch/>
        </p:blipFill>
        <p:spPr>
          <a:xfrm>
            <a:off x="6486970" y="1371472"/>
            <a:ext cx="5705029" cy="4930209"/>
          </a:xfrm>
          <a:prstGeom prst="rect">
            <a:avLst/>
          </a:prstGeom>
        </p:spPr>
      </p:pic>
      <p:sp>
        <p:nvSpPr>
          <p:cNvPr id="2" name="Rounded Rectangle 1">
            <a:extLst>
              <a:ext uri="{FF2B5EF4-FFF2-40B4-BE49-F238E27FC236}">
                <a16:creationId xmlns:a16="http://schemas.microsoft.com/office/drawing/2014/main" id="{02BE34BD-D174-AF46-80CC-D22705B928FA}"/>
              </a:ext>
            </a:extLst>
          </p:cNvPr>
          <p:cNvSpPr/>
          <p:nvPr/>
        </p:nvSpPr>
        <p:spPr>
          <a:xfrm>
            <a:off x="2643159" y="1268196"/>
            <a:ext cx="1548881" cy="6839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Files </a:t>
            </a:r>
          </a:p>
        </p:txBody>
      </p:sp>
      <p:sp>
        <p:nvSpPr>
          <p:cNvPr id="7" name="Rounded Rectangle 6">
            <a:extLst>
              <a:ext uri="{FF2B5EF4-FFF2-40B4-BE49-F238E27FC236}">
                <a16:creationId xmlns:a16="http://schemas.microsoft.com/office/drawing/2014/main" id="{0784BBC7-59B8-A544-9997-CB96A73A0050}"/>
              </a:ext>
            </a:extLst>
          </p:cNvPr>
          <p:cNvSpPr/>
          <p:nvPr/>
        </p:nvSpPr>
        <p:spPr>
          <a:xfrm>
            <a:off x="2643159" y="2127977"/>
            <a:ext cx="1548881" cy="6839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Python </a:t>
            </a:r>
            <a:r>
              <a:rPr lang="en-US" dirty="0" err="1"/>
              <a:t>Jupyter</a:t>
            </a:r>
            <a:endParaRPr lang="en-US" dirty="0"/>
          </a:p>
        </p:txBody>
      </p:sp>
      <p:sp>
        <p:nvSpPr>
          <p:cNvPr id="8" name="Rounded Rectangle 7">
            <a:extLst>
              <a:ext uri="{FF2B5EF4-FFF2-40B4-BE49-F238E27FC236}">
                <a16:creationId xmlns:a16="http://schemas.microsoft.com/office/drawing/2014/main" id="{69AB73CD-FD27-1349-BEC8-23A445D30EF5}"/>
              </a:ext>
            </a:extLst>
          </p:cNvPr>
          <p:cNvSpPr/>
          <p:nvPr/>
        </p:nvSpPr>
        <p:spPr>
          <a:xfrm>
            <a:off x="2643159" y="2987758"/>
            <a:ext cx="1548881" cy="6839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Mongo DB</a:t>
            </a:r>
          </a:p>
        </p:txBody>
      </p:sp>
      <p:sp>
        <p:nvSpPr>
          <p:cNvPr id="9" name="Rounded Rectangle 8">
            <a:extLst>
              <a:ext uri="{FF2B5EF4-FFF2-40B4-BE49-F238E27FC236}">
                <a16:creationId xmlns:a16="http://schemas.microsoft.com/office/drawing/2014/main" id="{F50B843A-1BFA-904A-A908-C2F0A59D02C9}"/>
              </a:ext>
            </a:extLst>
          </p:cNvPr>
          <p:cNvSpPr/>
          <p:nvPr/>
        </p:nvSpPr>
        <p:spPr>
          <a:xfrm>
            <a:off x="2643159" y="3871834"/>
            <a:ext cx="1548881" cy="6839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Flask</a:t>
            </a:r>
          </a:p>
        </p:txBody>
      </p:sp>
      <p:sp>
        <p:nvSpPr>
          <p:cNvPr id="10" name="Rounded Rectangle 9">
            <a:extLst>
              <a:ext uri="{FF2B5EF4-FFF2-40B4-BE49-F238E27FC236}">
                <a16:creationId xmlns:a16="http://schemas.microsoft.com/office/drawing/2014/main" id="{9042DB7D-7E5B-9F44-96FE-0472928BC7B0}"/>
              </a:ext>
            </a:extLst>
          </p:cNvPr>
          <p:cNvSpPr/>
          <p:nvPr/>
        </p:nvSpPr>
        <p:spPr>
          <a:xfrm>
            <a:off x="1784883" y="4825719"/>
            <a:ext cx="1529638" cy="39121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Index.html</a:t>
            </a:r>
            <a:endParaRPr lang="en-US" dirty="0"/>
          </a:p>
        </p:txBody>
      </p:sp>
      <p:sp>
        <p:nvSpPr>
          <p:cNvPr id="11" name="Rounded Rectangle 10">
            <a:extLst>
              <a:ext uri="{FF2B5EF4-FFF2-40B4-BE49-F238E27FC236}">
                <a16:creationId xmlns:a16="http://schemas.microsoft.com/office/drawing/2014/main" id="{50352577-70C1-7B48-8435-A41692805DE9}"/>
              </a:ext>
            </a:extLst>
          </p:cNvPr>
          <p:cNvSpPr/>
          <p:nvPr/>
        </p:nvSpPr>
        <p:spPr>
          <a:xfrm>
            <a:off x="1784883" y="5401187"/>
            <a:ext cx="1529638" cy="39121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app.js</a:t>
            </a:r>
            <a:endParaRPr lang="en-US" dirty="0"/>
          </a:p>
        </p:txBody>
      </p:sp>
      <p:sp>
        <p:nvSpPr>
          <p:cNvPr id="12" name="Rounded Rectangle 11">
            <a:extLst>
              <a:ext uri="{FF2B5EF4-FFF2-40B4-BE49-F238E27FC236}">
                <a16:creationId xmlns:a16="http://schemas.microsoft.com/office/drawing/2014/main" id="{7935F4F0-09EA-1A43-BDFB-A7BE9EDAB4A8}"/>
              </a:ext>
            </a:extLst>
          </p:cNvPr>
          <p:cNvSpPr/>
          <p:nvPr/>
        </p:nvSpPr>
        <p:spPr>
          <a:xfrm>
            <a:off x="3644752" y="4825719"/>
            <a:ext cx="1529638" cy="39121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Index.html</a:t>
            </a:r>
            <a:endParaRPr lang="en-US" dirty="0"/>
          </a:p>
        </p:txBody>
      </p:sp>
      <p:sp>
        <p:nvSpPr>
          <p:cNvPr id="13" name="Rounded Rectangle 12">
            <a:extLst>
              <a:ext uri="{FF2B5EF4-FFF2-40B4-BE49-F238E27FC236}">
                <a16:creationId xmlns:a16="http://schemas.microsoft.com/office/drawing/2014/main" id="{9E7B4B67-AFBD-C046-A131-557E09511168}"/>
              </a:ext>
            </a:extLst>
          </p:cNvPr>
          <p:cNvSpPr/>
          <p:nvPr/>
        </p:nvSpPr>
        <p:spPr>
          <a:xfrm>
            <a:off x="3644752" y="5410099"/>
            <a:ext cx="1529638" cy="39121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Logic.js</a:t>
            </a:r>
            <a:endParaRPr lang="en-US" dirty="0"/>
          </a:p>
        </p:txBody>
      </p:sp>
      <p:sp>
        <p:nvSpPr>
          <p:cNvPr id="15" name="Rounded Rectangle 14">
            <a:extLst>
              <a:ext uri="{FF2B5EF4-FFF2-40B4-BE49-F238E27FC236}">
                <a16:creationId xmlns:a16="http://schemas.microsoft.com/office/drawing/2014/main" id="{8656BFDF-58BA-1F46-9828-603CF2DEED06}"/>
              </a:ext>
            </a:extLst>
          </p:cNvPr>
          <p:cNvSpPr/>
          <p:nvPr/>
        </p:nvSpPr>
        <p:spPr>
          <a:xfrm>
            <a:off x="3644752" y="5994479"/>
            <a:ext cx="1529638" cy="39121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Map.html</a:t>
            </a:r>
            <a:endParaRPr lang="en-US" dirty="0"/>
          </a:p>
        </p:txBody>
      </p:sp>
      <p:cxnSp>
        <p:nvCxnSpPr>
          <p:cNvPr id="14" name="Straight Arrow Connector 13">
            <a:extLst>
              <a:ext uri="{FF2B5EF4-FFF2-40B4-BE49-F238E27FC236}">
                <a16:creationId xmlns:a16="http://schemas.microsoft.com/office/drawing/2014/main" id="{49809547-0E86-4241-AE6B-7983858026C3}"/>
              </a:ext>
            </a:extLst>
          </p:cNvPr>
          <p:cNvCxnSpPr/>
          <p:nvPr/>
        </p:nvCxnSpPr>
        <p:spPr>
          <a:xfrm>
            <a:off x="3395603" y="1952176"/>
            <a:ext cx="0" cy="1758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184454E-82C8-3349-A716-A6ABFA49C9BB}"/>
              </a:ext>
            </a:extLst>
          </p:cNvPr>
          <p:cNvCxnSpPr/>
          <p:nvPr/>
        </p:nvCxnSpPr>
        <p:spPr>
          <a:xfrm>
            <a:off x="3402048" y="2807815"/>
            <a:ext cx="0" cy="1758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74E8CDB7-E1C0-2C49-881E-BDD3B82B994F}"/>
              </a:ext>
            </a:extLst>
          </p:cNvPr>
          <p:cNvCxnSpPr/>
          <p:nvPr/>
        </p:nvCxnSpPr>
        <p:spPr>
          <a:xfrm>
            <a:off x="3470764" y="3671738"/>
            <a:ext cx="0" cy="1758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705F7B42-845A-3146-B502-9221F9D7CF5B}"/>
              </a:ext>
            </a:extLst>
          </p:cNvPr>
          <p:cNvCxnSpPr/>
          <p:nvPr/>
        </p:nvCxnSpPr>
        <p:spPr>
          <a:xfrm>
            <a:off x="2549702" y="4649918"/>
            <a:ext cx="0" cy="1758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9C4429BE-AB87-5A44-B3B1-5A0D0CBFB76B}"/>
              </a:ext>
            </a:extLst>
          </p:cNvPr>
          <p:cNvCxnSpPr/>
          <p:nvPr/>
        </p:nvCxnSpPr>
        <p:spPr>
          <a:xfrm>
            <a:off x="4409571" y="4649918"/>
            <a:ext cx="0" cy="1758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EA53DF5-B914-5F43-9BEC-1F1F3D474EA7}"/>
              </a:ext>
            </a:extLst>
          </p:cNvPr>
          <p:cNvCxnSpPr/>
          <p:nvPr/>
        </p:nvCxnSpPr>
        <p:spPr>
          <a:xfrm>
            <a:off x="2549702" y="5216933"/>
            <a:ext cx="0" cy="1758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62FBB37D-7D39-A44D-AB88-256642A8A131}"/>
              </a:ext>
            </a:extLst>
          </p:cNvPr>
          <p:cNvCxnSpPr/>
          <p:nvPr/>
        </p:nvCxnSpPr>
        <p:spPr>
          <a:xfrm>
            <a:off x="4440126" y="5234298"/>
            <a:ext cx="0" cy="1758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06ACBAF0-30A4-1C4E-B1C1-0FDA48F019FD}"/>
              </a:ext>
            </a:extLst>
          </p:cNvPr>
          <p:cNvCxnSpPr>
            <a:cxnSpLocks/>
          </p:cNvCxnSpPr>
          <p:nvPr/>
        </p:nvCxnSpPr>
        <p:spPr>
          <a:xfrm>
            <a:off x="4440126" y="5818678"/>
            <a:ext cx="0" cy="1758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78D89C4-7D97-9243-A5F3-454D23BDE726}"/>
              </a:ext>
            </a:extLst>
          </p:cNvPr>
          <p:cNvCxnSpPr/>
          <p:nvPr/>
        </p:nvCxnSpPr>
        <p:spPr>
          <a:xfrm>
            <a:off x="2549702" y="4649918"/>
            <a:ext cx="185986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760946F3-D683-8C40-B9F7-765DC620351E}"/>
              </a:ext>
            </a:extLst>
          </p:cNvPr>
          <p:cNvCxnSpPr/>
          <p:nvPr/>
        </p:nvCxnSpPr>
        <p:spPr>
          <a:xfrm>
            <a:off x="3461702" y="4550666"/>
            <a:ext cx="0" cy="99252"/>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64481934"/>
      </p:ext>
    </p:extLst>
  </p:cSld>
  <p:clrMapOvr>
    <a:masterClrMapping/>
  </p:clrMapOvr>
  <p:transition spd="slow">
    <p:push dir="u"/>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509</TotalTime>
  <Words>731</Words>
  <Application>Microsoft Macintosh PowerPoint</Application>
  <PresentationFormat>Widescreen</PresentationFormat>
  <Paragraphs>146</Paragraphs>
  <Slides>25</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25</vt:i4>
      </vt:variant>
    </vt:vector>
  </HeadingPairs>
  <TitlesOfParts>
    <vt:vector size="29" baseType="lpstr">
      <vt:lpstr>Arial</vt:lpstr>
      <vt:lpstr>Calibri</vt:lpstr>
      <vt:lpstr>Calibri Light</vt:lpstr>
      <vt:lpstr>Office Theme</vt:lpstr>
      <vt:lpstr>           Project 3   Team: 01 - 800 NEED CASH NOW   January 2022 </vt:lpstr>
      <vt:lpstr>PowerPoint Presentation</vt:lpstr>
      <vt:lpstr>Motivation</vt:lpstr>
      <vt:lpstr>Analytics Solution</vt:lpstr>
      <vt:lpstr>Additional Tools</vt:lpstr>
      <vt:lpstr>How does it work?</vt:lpstr>
      <vt:lpstr>PowerPoint Presentation</vt:lpstr>
      <vt:lpstr>Workflow:</vt:lpstr>
      <vt:lpstr>PowerPoint Presentation</vt:lpstr>
      <vt:lpstr>PowerPoint Presentation</vt:lpstr>
      <vt:lpstr>PowerPoint Presentation</vt:lpstr>
      <vt:lpstr>PowerPoint Presentation</vt:lpstr>
      <vt:lpstr>PowerPoint Presentation</vt:lpstr>
      <vt:lpstr>Unemployment and Crime Rates for the year selected:</vt:lpstr>
      <vt:lpstr>PowerPoint Presentation</vt:lpstr>
      <vt:lpstr>PowerPoint Presentation</vt:lpstr>
      <vt:lpstr>PowerPoint Presentation</vt:lpstr>
      <vt:lpstr>10 U.S. States with highest Unemployment rates for the selected year:</vt:lpstr>
      <vt:lpstr>PowerPoint Presentation</vt:lpstr>
      <vt:lpstr>10 U.S. States with highest Crime rates for the selected year:</vt:lpstr>
      <vt:lpstr>Leaflet map for the year selected:</vt:lpstr>
      <vt:lpstr>PowerPoint Presentation</vt:lpstr>
      <vt:lpstr>PowerPoint Presentation</vt:lpstr>
      <vt:lpstr>Q&amp;A</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Project 3   Team: 01 - 800 NEED CASH NOW   January 2022 </dc:title>
  <dc:creator>Garcia, Fidel A</dc:creator>
  <cp:lastModifiedBy>Joby Augustine</cp:lastModifiedBy>
  <cp:revision>13</cp:revision>
  <dcterms:created xsi:type="dcterms:W3CDTF">2022-01-13T01:44:06Z</dcterms:created>
  <dcterms:modified xsi:type="dcterms:W3CDTF">2022-01-16T07:28:07Z</dcterms:modified>
</cp:coreProperties>
</file>